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6"/>
  </p:notesMasterIdLst>
  <p:handoutMasterIdLst>
    <p:handoutMasterId r:id="rId17"/>
  </p:handoutMasterIdLst>
  <p:sldIdLst>
    <p:sldId id="277" r:id="rId3"/>
    <p:sldId id="298" r:id="rId4"/>
    <p:sldId id="328" r:id="rId5"/>
    <p:sldId id="303" r:id="rId6"/>
    <p:sldId id="337" r:id="rId7"/>
    <p:sldId id="341" r:id="rId8"/>
    <p:sldId id="338" r:id="rId9"/>
    <p:sldId id="335" r:id="rId10"/>
    <p:sldId id="336" r:id="rId11"/>
    <p:sldId id="330" r:id="rId12"/>
    <p:sldId id="342" r:id="rId13"/>
    <p:sldId id="339" r:id="rId14"/>
    <p:sldId id="343"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E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3" autoAdjust="0"/>
    <p:restoredTop sz="65333" autoAdjust="0"/>
  </p:normalViewPr>
  <p:slideViewPr>
    <p:cSldViewPr>
      <p:cViewPr varScale="1">
        <p:scale>
          <a:sx n="78" d="100"/>
          <a:sy n="78" d="100"/>
        </p:scale>
        <p:origin x="-1020" y="-96"/>
      </p:cViewPr>
      <p:guideLst>
        <p:guide orient="horz" pos="2160"/>
        <p:guide pos="2880"/>
      </p:guideLst>
    </p:cSldViewPr>
  </p:slideViewPr>
  <p:outlineViewPr>
    <p:cViewPr>
      <p:scale>
        <a:sx n="33" d="100"/>
        <a:sy n="33" d="100"/>
      </p:scale>
      <p:origin x="0" y="6936"/>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584" y="-7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0800AC-7A3E-4B5C-81C8-97115BE0959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ABB5B749-E27D-4AC5-9187-12A32C8EB0FE}">
      <dgm:prSet phldrT="[Text]" custT="1"/>
      <dgm:spPr/>
      <dgm:t>
        <a:bodyPr/>
        <a:lstStyle/>
        <a:p>
          <a:r>
            <a:rPr lang="en-US" sz="2800" dirty="0" smtClean="0"/>
            <a:t>Local vs. Int’l Transactions</a:t>
          </a:r>
          <a:endParaRPr lang="en-US" sz="2800" dirty="0"/>
        </a:p>
      </dgm:t>
    </dgm:pt>
    <dgm:pt modelId="{DD7D67E5-3FC8-4C92-8917-17E6C57A04B6}" type="parTrans" cxnId="{BCB4B006-C1BB-4FE1-AC2E-AA99A4B7081F}">
      <dgm:prSet/>
      <dgm:spPr/>
      <dgm:t>
        <a:bodyPr/>
        <a:lstStyle/>
        <a:p>
          <a:endParaRPr lang="en-US"/>
        </a:p>
      </dgm:t>
    </dgm:pt>
    <dgm:pt modelId="{571E0193-26AF-4337-9895-C161374F66FF}" type="sibTrans" cxnId="{BCB4B006-C1BB-4FE1-AC2E-AA99A4B7081F}">
      <dgm:prSet/>
      <dgm:spPr/>
      <dgm:t>
        <a:bodyPr/>
        <a:lstStyle/>
        <a:p>
          <a:endParaRPr lang="en-US"/>
        </a:p>
      </dgm:t>
    </dgm:pt>
    <dgm:pt modelId="{BC8F74F0-532C-4990-B08B-6E0B7E2B2D52}">
      <dgm:prSet phldrT="[Text]" custT="1"/>
      <dgm:spPr/>
      <dgm:t>
        <a:bodyPr/>
        <a:lstStyle/>
        <a:p>
          <a:r>
            <a:rPr lang="en-US" sz="2800" dirty="0" smtClean="0"/>
            <a:t>Financing Challenges</a:t>
          </a:r>
          <a:endParaRPr lang="en-US" sz="2800" dirty="0"/>
        </a:p>
      </dgm:t>
    </dgm:pt>
    <dgm:pt modelId="{AD1DEBF0-7087-4BF3-92B4-552EF97600B0}" type="parTrans" cxnId="{32A4909D-C710-4EB9-BD69-DE3C9DCBF00A}">
      <dgm:prSet/>
      <dgm:spPr/>
      <dgm:t>
        <a:bodyPr/>
        <a:lstStyle/>
        <a:p>
          <a:endParaRPr lang="en-US"/>
        </a:p>
      </dgm:t>
    </dgm:pt>
    <dgm:pt modelId="{D9D81CB7-E5C4-40A6-A593-79B082624873}" type="sibTrans" cxnId="{32A4909D-C710-4EB9-BD69-DE3C9DCBF00A}">
      <dgm:prSet/>
      <dgm:spPr/>
      <dgm:t>
        <a:bodyPr/>
        <a:lstStyle/>
        <a:p>
          <a:endParaRPr lang="en-US"/>
        </a:p>
      </dgm:t>
    </dgm:pt>
    <dgm:pt modelId="{9AD32A0B-7BC9-4B87-A726-EF36C0D57395}">
      <dgm:prSet phldrT="[Text]" custT="1"/>
      <dgm:spPr/>
      <dgm:t>
        <a:bodyPr/>
        <a:lstStyle/>
        <a:p>
          <a:r>
            <a:rPr lang="en-US" sz="2800" dirty="0" smtClean="0"/>
            <a:t>Financing Options</a:t>
          </a:r>
          <a:endParaRPr lang="en-US" sz="2800" dirty="0"/>
        </a:p>
      </dgm:t>
    </dgm:pt>
    <dgm:pt modelId="{38D5F6B6-D4D2-46F5-9363-A1EDABCD0474}" type="parTrans" cxnId="{BBE6D283-A6EE-4245-AF6D-B62B6F07032A}">
      <dgm:prSet/>
      <dgm:spPr/>
      <dgm:t>
        <a:bodyPr/>
        <a:lstStyle/>
        <a:p>
          <a:endParaRPr lang="en-US"/>
        </a:p>
      </dgm:t>
    </dgm:pt>
    <dgm:pt modelId="{26A64B45-5D7B-44AE-B2AE-F51C39B66671}" type="sibTrans" cxnId="{BBE6D283-A6EE-4245-AF6D-B62B6F07032A}">
      <dgm:prSet/>
      <dgm:spPr/>
      <dgm:t>
        <a:bodyPr/>
        <a:lstStyle/>
        <a:p>
          <a:endParaRPr lang="en-US"/>
        </a:p>
      </dgm:t>
    </dgm:pt>
    <dgm:pt modelId="{673F7AD1-495B-4E11-B778-FD72E55256F7}" type="pres">
      <dgm:prSet presAssocID="{170800AC-7A3E-4B5C-81C8-97115BE09595}" presName="linear" presStyleCnt="0">
        <dgm:presLayoutVars>
          <dgm:dir/>
          <dgm:animLvl val="lvl"/>
          <dgm:resizeHandles val="exact"/>
        </dgm:presLayoutVars>
      </dgm:prSet>
      <dgm:spPr/>
      <dgm:t>
        <a:bodyPr/>
        <a:lstStyle/>
        <a:p>
          <a:endParaRPr lang="en-029"/>
        </a:p>
      </dgm:t>
    </dgm:pt>
    <dgm:pt modelId="{05F8A62D-594C-4297-A184-9AFAE5902F5B}" type="pres">
      <dgm:prSet presAssocID="{ABB5B749-E27D-4AC5-9187-12A32C8EB0FE}" presName="parentLin" presStyleCnt="0"/>
      <dgm:spPr/>
      <dgm:t>
        <a:bodyPr/>
        <a:lstStyle/>
        <a:p>
          <a:endParaRPr lang="en-029"/>
        </a:p>
      </dgm:t>
    </dgm:pt>
    <dgm:pt modelId="{CE136882-B8D9-4307-9066-33DD7F13F181}" type="pres">
      <dgm:prSet presAssocID="{ABB5B749-E27D-4AC5-9187-12A32C8EB0FE}" presName="parentLeftMargin" presStyleLbl="node1" presStyleIdx="0" presStyleCnt="3"/>
      <dgm:spPr/>
      <dgm:t>
        <a:bodyPr/>
        <a:lstStyle/>
        <a:p>
          <a:endParaRPr lang="en-029"/>
        </a:p>
      </dgm:t>
    </dgm:pt>
    <dgm:pt modelId="{6CDBBA47-E542-4459-9E34-89173C1FEC7F}" type="pres">
      <dgm:prSet presAssocID="{ABB5B749-E27D-4AC5-9187-12A32C8EB0FE}" presName="parentText" presStyleLbl="node1" presStyleIdx="0" presStyleCnt="3">
        <dgm:presLayoutVars>
          <dgm:chMax val="0"/>
          <dgm:bulletEnabled val="1"/>
        </dgm:presLayoutVars>
      </dgm:prSet>
      <dgm:spPr/>
      <dgm:t>
        <a:bodyPr/>
        <a:lstStyle/>
        <a:p>
          <a:endParaRPr lang="en-US"/>
        </a:p>
      </dgm:t>
    </dgm:pt>
    <dgm:pt modelId="{EE0C2796-E43F-4840-A49E-75E7248DDE2E}" type="pres">
      <dgm:prSet presAssocID="{ABB5B749-E27D-4AC5-9187-12A32C8EB0FE}" presName="negativeSpace" presStyleCnt="0"/>
      <dgm:spPr/>
      <dgm:t>
        <a:bodyPr/>
        <a:lstStyle/>
        <a:p>
          <a:endParaRPr lang="en-029"/>
        </a:p>
      </dgm:t>
    </dgm:pt>
    <dgm:pt modelId="{92C468BD-6B1C-4B19-920E-D1AD977E044F}" type="pres">
      <dgm:prSet presAssocID="{ABB5B749-E27D-4AC5-9187-12A32C8EB0FE}" presName="childText" presStyleLbl="conFgAcc1" presStyleIdx="0" presStyleCnt="3">
        <dgm:presLayoutVars>
          <dgm:bulletEnabled val="1"/>
        </dgm:presLayoutVars>
      </dgm:prSet>
      <dgm:spPr/>
      <dgm:t>
        <a:bodyPr/>
        <a:lstStyle/>
        <a:p>
          <a:endParaRPr lang="en-029"/>
        </a:p>
      </dgm:t>
    </dgm:pt>
    <dgm:pt modelId="{0846DE4A-07D1-4D0E-834B-5EB30B7086F4}" type="pres">
      <dgm:prSet presAssocID="{571E0193-26AF-4337-9895-C161374F66FF}" presName="spaceBetweenRectangles" presStyleCnt="0"/>
      <dgm:spPr/>
      <dgm:t>
        <a:bodyPr/>
        <a:lstStyle/>
        <a:p>
          <a:endParaRPr lang="en-029"/>
        </a:p>
      </dgm:t>
    </dgm:pt>
    <dgm:pt modelId="{6FA2BC04-6840-417E-8DD4-FF2E0F18A53E}" type="pres">
      <dgm:prSet presAssocID="{BC8F74F0-532C-4990-B08B-6E0B7E2B2D52}" presName="parentLin" presStyleCnt="0"/>
      <dgm:spPr/>
      <dgm:t>
        <a:bodyPr/>
        <a:lstStyle/>
        <a:p>
          <a:endParaRPr lang="en-029"/>
        </a:p>
      </dgm:t>
    </dgm:pt>
    <dgm:pt modelId="{AA80DA66-52A6-47B5-828A-A413D0A73A44}" type="pres">
      <dgm:prSet presAssocID="{BC8F74F0-532C-4990-B08B-6E0B7E2B2D52}" presName="parentLeftMargin" presStyleLbl="node1" presStyleIdx="0" presStyleCnt="3"/>
      <dgm:spPr/>
      <dgm:t>
        <a:bodyPr/>
        <a:lstStyle/>
        <a:p>
          <a:endParaRPr lang="en-029"/>
        </a:p>
      </dgm:t>
    </dgm:pt>
    <dgm:pt modelId="{F2BF9FE3-47CA-419D-8A4C-36F74F8E97F1}" type="pres">
      <dgm:prSet presAssocID="{BC8F74F0-532C-4990-B08B-6E0B7E2B2D52}" presName="parentText" presStyleLbl="node1" presStyleIdx="1" presStyleCnt="3">
        <dgm:presLayoutVars>
          <dgm:chMax val="0"/>
          <dgm:bulletEnabled val="1"/>
        </dgm:presLayoutVars>
      </dgm:prSet>
      <dgm:spPr/>
      <dgm:t>
        <a:bodyPr/>
        <a:lstStyle/>
        <a:p>
          <a:endParaRPr lang="en-029"/>
        </a:p>
      </dgm:t>
    </dgm:pt>
    <dgm:pt modelId="{1C2E9263-EB9D-4A54-B27C-0DEA88B2E1DD}" type="pres">
      <dgm:prSet presAssocID="{BC8F74F0-532C-4990-B08B-6E0B7E2B2D52}" presName="negativeSpace" presStyleCnt="0"/>
      <dgm:spPr/>
      <dgm:t>
        <a:bodyPr/>
        <a:lstStyle/>
        <a:p>
          <a:endParaRPr lang="en-029"/>
        </a:p>
      </dgm:t>
    </dgm:pt>
    <dgm:pt modelId="{84EEC96E-CA7A-4EA1-B9BA-219B35B1C091}" type="pres">
      <dgm:prSet presAssocID="{BC8F74F0-532C-4990-B08B-6E0B7E2B2D52}" presName="childText" presStyleLbl="conFgAcc1" presStyleIdx="1" presStyleCnt="3">
        <dgm:presLayoutVars>
          <dgm:bulletEnabled val="1"/>
        </dgm:presLayoutVars>
      </dgm:prSet>
      <dgm:spPr/>
      <dgm:t>
        <a:bodyPr/>
        <a:lstStyle/>
        <a:p>
          <a:endParaRPr lang="en-029"/>
        </a:p>
      </dgm:t>
    </dgm:pt>
    <dgm:pt modelId="{1AE2C713-7624-4C5A-929A-F5F1F98E04D2}" type="pres">
      <dgm:prSet presAssocID="{D9D81CB7-E5C4-40A6-A593-79B082624873}" presName="spaceBetweenRectangles" presStyleCnt="0"/>
      <dgm:spPr/>
      <dgm:t>
        <a:bodyPr/>
        <a:lstStyle/>
        <a:p>
          <a:endParaRPr lang="en-029"/>
        </a:p>
      </dgm:t>
    </dgm:pt>
    <dgm:pt modelId="{430A8D35-C306-4EF5-AC72-11BB4BDC67F9}" type="pres">
      <dgm:prSet presAssocID="{9AD32A0B-7BC9-4B87-A726-EF36C0D57395}" presName="parentLin" presStyleCnt="0"/>
      <dgm:spPr/>
      <dgm:t>
        <a:bodyPr/>
        <a:lstStyle/>
        <a:p>
          <a:endParaRPr lang="en-029"/>
        </a:p>
      </dgm:t>
    </dgm:pt>
    <dgm:pt modelId="{DF798D6F-E220-484A-BB74-86CF29A182FE}" type="pres">
      <dgm:prSet presAssocID="{9AD32A0B-7BC9-4B87-A726-EF36C0D57395}" presName="parentLeftMargin" presStyleLbl="node1" presStyleIdx="1" presStyleCnt="3"/>
      <dgm:spPr/>
      <dgm:t>
        <a:bodyPr/>
        <a:lstStyle/>
        <a:p>
          <a:endParaRPr lang="en-029"/>
        </a:p>
      </dgm:t>
    </dgm:pt>
    <dgm:pt modelId="{82A26D60-D2DF-48B3-8F91-D342969B5E2F}" type="pres">
      <dgm:prSet presAssocID="{9AD32A0B-7BC9-4B87-A726-EF36C0D57395}" presName="parentText" presStyleLbl="node1" presStyleIdx="2" presStyleCnt="3">
        <dgm:presLayoutVars>
          <dgm:chMax val="0"/>
          <dgm:bulletEnabled val="1"/>
        </dgm:presLayoutVars>
      </dgm:prSet>
      <dgm:spPr/>
      <dgm:t>
        <a:bodyPr/>
        <a:lstStyle/>
        <a:p>
          <a:endParaRPr lang="en-029"/>
        </a:p>
      </dgm:t>
    </dgm:pt>
    <dgm:pt modelId="{A2AE6313-3EC1-449B-8993-3A2895F946EC}" type="pres">
      <dgm:prSet presAssocID="{9AD32A0B-7BC9-4B87-A726-EF36C0D57395}" presName="negativeSpace" presStyleCnt="0"/>
      <dgm:spPr/>
      <dgm:t>
        <a:bodyPr/>
        <a:lstStyle/>
        <a:p>
          <a:endParaRPr lang="en-029"/>
        </a:p>
      </dgm:t>
    </dgm:pt>
    <dgm:pt modelId="{1D384D14-AB06-46B2-AAAB-A8E94D898298}" type="pres">
      <dgm:prSet presAssocID="{9AD32A0B-7BC9-4B87-A726-EF36C0D57395}" presName="childText" presStyleLbl="conFgAcc1" presStyleIdx="2" presStyleCnt="3">
        <dgm:presLayoutVars>
          <dgm:bulletEnabled val="1"/>
        </dgm:presLayoutVars>
      </dgm:prSet>
      <dgm:spPr/>
      <dgm:t>
        <a:bodyPr/>
        <a:lstStyle/>
        <a:p>
          <a:endParaRPr lang="en-029"/>
        </a:p>
      </dgm:t>
    </dgm:pt>
  </dgm:ptLst>
  <dgm:cxnLst>
    <dgm:cxn modelId="{15AA11B1-F914-4156-8A21-24EC811C5049}" type="presOf" srcId="{BC8F74F0-532C-4990-B08B-6E0B7E2B2D52}" destId="{AA80DA66-52A6-47B5-828A-A413D0A73A44}" srcOrd="0" destOrd="0" presId="urn:microsoft.com/office/officeart/2005/8/layout/list1"/>
    <dgm:cxn modelId="{65CFBE4B-7BCF-40AF-A6A1-4A29EAF14C9E}" type="presOf" srcId="{170800AC-7A3E-4B5C-81C8-97115BE09595}" destId="{673F7AD1-495B-4E11-B778-FD72E55256F7}" srcOrd="0" destOrd="0" presId="urn:microsoft.com/office/officeart/2005/8/layout/list1"/>
    <dgm:cxn modelId="{2465004C-FFC6-43D4-BD0A-FB833629E9D5}" type="presOf" srcId="{BC8F74F0-532C-4990-B08B-6E0B7E2B2D52}" destId="{F2BF9FE3-47CA-419D-8A4C-36F74F8E97F1}" srcOrd="1" destOrd="0" presId="urn:microsoft.com/office/officeart/2005/8/layout/list1"/>
    <dgm:cxn modelId="{7AF30377-5141-4D66-A838-C0EC22663A21}" type="presOf" srcId="{ABB5B749-E27D-4AC5-9187-12A32C8EB0FE}" destId="{6CDBBA47-E542-4459-9E34-89173C1FEC7F}" srcOrd="1" destOrd="0" presId="urn:microsoft.com/office/officeart/2005/8/layout/list1"/>
    <dgm:cxn modelId="{6A4C39D0-0922-45C5-A008-9A6BA9D1EFB2}" type="presOf" srcId="{9AD32A0B-7BC9-4B87-A726-EF36C0D57395}" destId="{82A26D60-D2DF-48B3-8F91-D342969B5E2F}" srcOrd="1" destOrd="0" presId="urn:microsoft.com/office/officeart/2005/8/layout/list1"/>
    <dgm:cxn modelId="{9E862B99-35E5-48F8-993B-F21FB117CF1C}" type="presOf" srcId="{ABB5B749-E27D-4AC5-9187-12A32C8EB0FE}" destId="{CE136882-B8D9-4307-9066-33DD7F13F181}" srcOrd="0" destOrd="0" presId="urn:microsoft.com/office/officeart/2005/8/layout/list1"/>
    <dgm:cxn modelId="{BBA78E96-F300-41D3-9064-7A27459ED343}" type="presOf" srcId="{9AD32A0B-7BC9-4B87-A726-EF36C0D57395}" destId="{DF798D6F-E220-484A-BB74-86CF29A182FE}" srcOrd="0" destOrd="0" presId="urn:microsoft.com/office/officeart/2005/8/layout/list1"/>
    <dgm:cxn modelId="{BCB4B006-C1BB-4FE1-AC2E-AA99A4B7081F}" srcId="{170800AC-7A3E-4B5C-81C8-97115BE09595}" destId="{ABB5B749-E27D-4AC5-9187-12A32C8EB0FE}" srcOrd="0" destOrd="0" parTransId="{DD7D67E5-3FC8-4C92-8917-17E6C57A04B6}" sibTransId="{571E0193-26AF-4337-9895-C161374F66FF}"/>
    <dgm:cxn modelId="{BBE6D283-A6EE-4245-AF6D-B62B6F07032A}" srcId="{170800AC-7A3E-4B5C-81C8-97115BE09595}" destId="{9AD32A0B-7BC9-4B87-A726-EF36C0D57395}" srcOrd="2" destOrd="0" parTransId="{38D5F6B6-D4D2-46F5-9363-A1EDABCD0474}" sibTransId="{26A64B45-5D7B-44AE-B2AE-F51C39B66671}"/>
    <dgm:cxn modelId="{32A4909D-C710-4EB9-BD69-DE3C9DCBF00A}" srcId="{170800AC-7A3E-4B5C-81C8-97115BE09595}" destId="{BC8F74F0-532C-4990-B08B-6E0B7E2B2D52}" srcOrd="1" destOrd="0" parTransId="{AD1DEBF0-7087-4BF3-92B4-552EF97600B0}" sibTransId="{D9D81CB7-E5C4-40A6-A593-79B082624873}"/>
    <dgm:cxn modelId="{812A6710-829B-4394-8071-D2411A974B4D}" type="presParOf" srcId="{673F7AD1-495B-4E11-B778-FD72E55256F7}" destId="{05F8A62D-594C-4297-A184-9AFAE5902F5B}" srcOrd="0" destOrd="0" presId="urn:microsoft.com/office/officeart/2005/8/layout/list1"/>
    <dgm:cxn modelId="{574AEFF0-583C-4E9C-BB5F-992C91A70298}" type="presParOf" srcId="{05F8A62D-594C-4297-A184-9AFAE5902F5B}" destId="{CE136882-B8D9-4307-9066-33DD7F13F181}" srcOrd="0" destOrd="0" presId="urn:microsoft.com/office/officeart/2005/8/layout/list1"/>
    <dgm:cxn modelId="{A077E626-417B-41BA-9430-D430370EE9F6}" type="presParOf" srcId="{05F8A62D-594C-4297-A184-9AFAE5902F5B}" destId="{6CDBBA47-E542-4459-9E34-89173C1FEC7F}" srcOrd="1" destOrd="0" presId="urn:microsoft.com/office/officeart/2005/8/layout/list1"/>
    <dgm:cxn modelId="{907A5D4D-4E59-4F9D-9BD0-87EB0E94F916}" type="presParOf" srcId="{673F7AD1-495B-4E11-B778-FD72E55256F7}" destId="{EE0C2796-E43F-4840-A49E-75E7248DDE2E}" srcOrd="1" destOrd="0" presId="urn:microsoft.com/office/officeart/2005/8/layout/list1"/>
    <dgm:cxn modelId="{D9A8B9A8-D357-4212-A554-A17391FBE916}" type="presParOf" srcId="{673F7AD1-495B-4E11-B778-FD72E55256F7}" destId="{92C468BD-6B1C-4B19-920E-D1AD977E044F}" srcOrd="2" destOrd="0" presId="urn:microsoft.com/office/officeart/2005/8/layout/list1"/>
    <dgm:cxn modelId="{6B0B9ED0-C49F-465D-9F4A-38596BA25679}" type="presParOf" srcId="{673F7AD1-495B-4E11-B778-FD72E55256F7}" destId="{0846DE4A-07D1-4D0E-834B-5EB30B7086F4}" srcOrd="3" destOrd="0" presId="urn:microsoft.com/office/officeart/2005/8/layout/list1"/>
    <dgm:cxn modelId="{51E08835-1F99-4DDF-ADD7-B89AA11EEB2A}" type="presParOf" srcId="{673F7AD1-495B-4E11-B778-FD72E55256F7}" destId="{6FA2BC04-6840-417E-8DD4-FF2E0F18A53E}" srcOrd="4" destOrd="0" presId="urn:microsoft.com/office/officeart/2005/8/layout/list1"/>
    <dgm:cxn modelId="{872DEDEE-7B40-4739-A506-E905217C2DF3}" type="presParOf" srcId="{6FA2BC04-6840-417E-8DD4-FF2E0F18A53E}" destId="{AA80DA66-52A6-47B5-828A-A413D0A73A44}" srcOrd="0" destOrd="0" presId="urn:microsoft.com/office/officeart/2005/8/layout/list1"/>
    <dgm:cxn modelId="{3CAC7A34-9130-425C-B975-C695E081C633}" type="presParOf" srcId="{6FA2BC04-6840-417E-8DD4-FF2E0F18A53E}" destId="{F2BF9FE3-47CA-419D-8A4C-36F74F8E97F1}" srcOrd="1" destOrd="0" presId="urn:microsoft.com/office/officeart/2005/8/layout/list1"/>
    <dgm:cxn modelId="{0FE8F73B-4DC6-4E6F-BCEA-4296C526077F}" type="presParOf" srcId="{673F7AD1-495B-4E11-B778-FD72E55256F7}" destId="{1C2E9263-EB9D-4A54-B27C-0DEA88B2E1DD}" srcOrd="5" destOrd="0" presId="urn:microsoft.com/office/officeart/2005/8/layout/list1"/>
    <dgm:cxn modelId="{A9F69BB5-A1EA-483A-9380-394C8346B136}" type="presParOf" srcId="{673F7AD1-495B-4E11-B778-FD72E55256F7}" destId="{84EEC96E-CA7A-4EA1-B9BA-219B35B1C091}" srcOrd="6" destOrd="0" presId="urn:microsoft.com/office/officeart/2005/8/layout/list1"/>
    <dgm:cxn modelId="{61485374-25D9-4136-A68A-8D59F67E6AF0}" type="presParOf" srcId="{673F7AD1-495B-4E11-B778-FD72E55256F7}" destId="{1AE2C713-7624-4C5A-929A-F5F1F98E04D2}" srcOrd="7" destOrd="0" presId="urn:microsoft.com/office/officeart/2005/8/layout/list1"/>
    <dgm:cxn modelId="{3BAF8E9C-843E-445F-97E2-4ED1513AC65F}" type="presParOf" srcId="{673F7AD1-495B-4E11-B778-FD72E55256F7}" destId="{430A8D35-C306-4EF5-AC72-11BB4BDC67F9}" srcOrd="8" destOrd="0" presId="urn:microsoft.com/office/officeart/2005/8/layout/list1"/>
    <dgm:cxn modelId="{A5E9BF23-39F8-4309-B323-A227F4DD3E13}" type="presParOf" srcId="{430A8D35-C306-4EF5-AC72-11BB4BDC67F9}" destId="{DF798D6F-E220-484A-BB74-86CF29A182FE}" srcOrd="0" destOrd="0" presId="urn:microsoft.com/office/officeart/2005/8/layout/list1"/>
    <dgm:cxn modelId="{8F8E575D-1473-4D10-BAD5-3AFDAD3122D1}" type="presParOf" srcId="{430A8D35-C306-4EF5-AC72-11BB4BDC67F9}" destId="{82A26D60-D2DF-48B3-8F91-D342969B5E2F}" srcOrd="1" destOrd="0" presId="urn:microsoft.com/office/officeart/2005/8/layout/list1"/>
    <dgm:cxn modelId="{27B38879-F78A-46E6-91B2-103DA129130C}" type="presParOf" srcId="{673F7AD1-495B-4E11-B778-FD72E55256F7}" destId="{A2AE6313-3EC1-449B-8993-3A2895F946EC}" srcOrd="9" destOrd="0" presId="urn:microsoft.com/office/officeart/2005/8/layout/list1"/>
    <dgm:cxn modelId="{AAF2B5DD-2629-4258-9D33-8EB4900B8742}" type="presParOf" srcId="{673F7AD1-495B-4E11-B778-FD72E55256F7}" destId="{1D384D14-AB06-46B2-AAAB-A8E94D89829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F128F2-ED92-40C4-8A6B-625510C5AAD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029"/>
        </a:p>
      </dgm:t>
    </dgm:pt>
    <dgm:pt modelId="{10F49CA7-139F-4D80-89E9-CF64FDB60BD7}">
      <dgm:prSet phldrT="[Text]"/>
      <dgm:spPr/>
      <dgm:t>
        <a:bodyPr/>
        <a:lstStyle/>
        <a:p>
          <a:r>
            <a:rPr lang="en-029" b="1" dirty="0" smtClean="0"/>
            <a:t>Factoring</a:t>
          </a:r>
          <a:endParaRPr lang="en-029" b="1" dirty="0"/>
        </a:p>
      </dgm:t>
    </dgm:pt>
    <dgm:pt modelId="{102A293C-4E74-4438-A46C-F8D124519799}" type="parTrans" cxnId="{1749129A-41F2-44F1-A636-469B9EE8D5A4}">
      <dgm:prSet/>
      <dgm:spPr/>
      <dgm:t>
        <a:bodyPr/>
        <a:lstStyle/>
        <a:p>
          <a:endParaRPr lang="en-029"/>
        </a:p>
      </dgm:t>
    </dgm:pt>
    <dgm:pt modelId="{DEF08829-7075-44E8-BB00-A78FF43CE6A8}" type="sibTrans" cxnId="{1749129A-41F2-44F1-A636-469B9EE8D5A4}">
      <dgm:prSet/>
      <dgm:spPr/>
      <dgm:t>
        <a:bodyPr/>
        <a:lstStyle/>
        <a:p>
          <a:endParaRPr lang="en-029"/>
        </a:p>
      </dgm:t>
    </dgm:pt>
    <dgm:pt modelId="{1B0C2349-1685-4FFC-BBD8-E84EB3BC3735}">
      <dgm:prSet phldrT="[Text]"/>
      <dgm:spPr/>
      <dgm:t>
        <a:bodyPr/>
        <a:lstStyle/>
        <a:p>
          <a:r>
            <a:rPr lang="en-US" dirty="0" smtClean="0"/>
            <a:t>The purchase of credit worthy accounts receivable (by a financier) in exchange for immediate cash.</a:t>
          </a:r>
          <a:endParaRPr lang="en-029" dirty="0"/>
        </a:p>
      </dgm:t>
    </dgm:pt>
    <dgm:pt modelId="{4DF80CC2-6304-4DA3-9DC5-8C8E6BABDB84}" type="parTrans" cxnId="{E21EF73F-5DA8-4A13-AAE5-F7BF83577AA0}">
      <dgm:prSet/>
      <dgm:spPr/>
      <dgm:t>
        <a:bodyPr/>
        <a:lstStyle/>
        <a:p>
          <a:endParaRPr lang="en-029"/>
        </a:p>
      </dgm:t>
    </dgm:pt>
    <dgm:pt modelId="{D32B7724-ECC0-41E1-B5D7-7881DC447842}" type="sibTrans" cxnId="{E21EF73F-5DA8-4A13-AAE5-F7BF83577AA0}">
      <dgm:prSet/>
      <dgm:spPr/>
      <dgm:t>
        <a:bodyPr/>
        <a:lstStyle/>
        <a:p>
          <a:endParaRPr lang="en-029"/>
        </a:p>
      </dgm:t>
    </dgm:pt>
    <dgm:pt modelId="{A5AC0A9B-E485-4085-A57F-F179BB5663B5}">
      <dgm:prSet phldrT="[Text]"/>
      <dgm:spPr/>
      <dgm:t>
        <a:bodyPr/>
        <a:lstStyle/>
        <a:p>
          <a:r>
            <a:rPr lang="en-029" b="1" dirty="0" smtClean="0"/>
            <a:t>Purchase Order Financing</a:t>
          </a:r>
          <a:endParaRPr lang="en-029" b="1" dirty="0"/>
        </a:p>
      </dgm:t>
    </dgm:pt>
    <dgm:pt modelId="{EC52F479-409D-4B24-8885-AD1304CFCB75}" type="parTrans" cxnId="{BE7E7FCA-29FF-4923-BB95-362B4E5CCA0E}">
      <dgm:prSet/>
      <dgm:spPr/>
      <dgm:t>
        <a:bodyPr/>
        <a:lstStyle/>
        <a:p>
          <a:endParaRPr lang="en-029"/>
        </a:p>
      </dgm:t>
    </dgm:pt>
    <dgm:pt modelId="{007BE5F3-5945-4E2C-8761-DA0D574297FD}" type="sibTrans" cxnId="{BE7E7FCA-29FF-4923-BB95-362B4E5CCA0E}">
      <dgm:prSet/>
      <dgm:spPr/>
      <dgm:t>
        <a:bodyPr/>
        <a:lstStyle/>
        <a:p>
          <a:endParaRPr lang="en-029"/>
        </a:p>
      </dgm:t>
    </dgm:pt>
    <dgm:pt modelId="{31B8B99D-913B-42D1-B886-328186BA80F2}">
      <dgm:prSet phldrT="[Text]"/>
      <dgm:spPr/>
      <dgm:t>
        <a:bodyPr/>
        <a:lstStyle/>
        <a:p>
          <a:r>
            <a:rPr lang="en-US" dirty="0" smtClean="0"/>
            <a:t>Similar to Factoring, but goes one step further. The financier guarantees the order of a buyer by paying for the product to be manufactured, then taking their cut.</a:t>
          </a:r>
          <a:endParaRPr lang="en-029" dirty="0"/>
        </a:p>
      </dgm:t>
    </dgm:pt>
    <dgm:pt modelId="{37348233-1FE5-4E84-9169-484F4DCC1F4C}" type="parTrans" cxnId="{D98F3E77-56D1-4781-8DF6-74181B4EA77B}">
      <dgm:prSet/>
      <dgm:spPr/>
      <dgm:t>
        <a:bodyPr/>
        <a:lstStyle/>
        <a:p>
          <a:endParaRPr lang="en-029"/>
        </a:p>
      </dgm:t>
    </dgm:pt>
    <dgm:pt modelId="{F5467638-305A-4221-88DF-D501C9D29AD3}" type="sibTrans" cxnId="{D98F3E77-56D1-4781-8DF6-74181B4EA77B}">
      <dgm:prSet/>
      <dgm:spPr/>
      <dgm:t>
        <a:bodyPr/>
        <a:lstStyle/>
        <a:p>
          <a:endParaRPr lang="en-029"/>
        </a:p>
      </dgm:t>
    </dgm:pt>
    <dgm:pt modelId="{03598B8E-9F75-419B-B3AD-140F7D0BAAFE}" type="pres">
      <dgm:prSet presAssocID="{45F128F2-ED92-40C4-8A6B-625510C5AAD7}" presName="linear" presStyleCnt="0">
        <dgm:presLayoutVars>
          <dgm:animLvl val="lvl"/>
          <dgm:resizeHandles val="exact"/>
        </dgm:presLayoutVars>
      </dgm:prSet>
      <dgm:spPr/>
      <dgm:t>
        <a:bodyPr/>
        <a:lstStyle/>
        <a:p>
          <a:endParaRPr lang="en-US"/>
        </a:p>
      </dgm:t>
    </dgm:pt>
    <dgm:pt modelId="{26BE9081-15A7-4600-B3D7-C95BE4959CD2}" type="pres">
      <dgm:prSet presAssocID="{10F49CA7-139F-4D80-89E9-CF64FDB60BD7}" presName="parentText" presStyleLbl="node1" presStyleIdx="0" presStyleCnt="2">
        <dgm:presLayoutVars>
          <dgm:chMax val="0"/>
          <dgm:bulletEnabled val="1"/>
        </dgm:presLayoutVars>
      </dgm:prSet>
      <dgm:spPr/>
      <dgm:t>
        <a:bodyPr/>
        <a:lstStyle/>
        <a:p>
          <a:endParaRPr lang="en-US"/>
        </a:p>
      </dgm:t>
    </dgm:pt>
    <dgm:pt modelId="{AFFF508E-0514-4749-A206-0FBBFC3C3253}" type="pres">
      <dgm:prSet presAssocID="{10F49CA7-139F-4D80-89E9-CF64FDB60BD7}" presName="childText" presStyleLbl="revTx" presStyleIdx="0" presStyleCnt="2">
        <dgm:presLayoutVars>
          <dgm:bulletEnabled val="1"/>
        </dgm:presLayoutVars>
      </dgm:prSet>
      <dgm:spPr/>
      <dgm:t>
        <a:bodyPr/>
        <a:lstStyle/>
        <a:p>
          <a:endParaRPr lang="en-029"/>
        </a:p>
      </dgm:t>
    </dgm:pt>
    <dgm:pt modelId="{3BD70EB0-3382-41DE-91E5-1AD5F13C8887}" type="pres">
      <dgm:prSet presAssocID="{A5AC0A9B-E485-4085-A57F-F179BB5663B5}" presName="parentText" presStyleLbl="node1" presStyleIdx="1" presStyleCnt="2">
        <dgm:presLayoutVars>
          <dgm:chMax val="0"/>
          <dgm:bulletEnabled val="1"/>
        </dgm:presLayoutVars>
      </dgm:prSet>
      <dgm:spPr/>
      <dgm:t>
        <a:bodyPr/>
        <a:lstStyle/>
        <a:p>
          <a:endParaRPr lang="en-US"/>
        </a:p>
      </dgm:t>
    </dgm:pt>
    <dgm:pt modelId="{C787DF8C-D95C-4AC4-A371-B54FE17EC342}" type="pres">
      <dgm:prSet presAssocID="{A5AC0A9B-E485-4085-A57F-F179BB5663B5}" presName="childText" presStyleLbl="revTx" presStyleIdx="1" presStyleCnt="2">
        <dgm:presLayoutVars>
          <dgm:bulletEnabled val="1"/>
        </dgm:presLayoutVars>
      </dgm:prSet>
      <dgm:spPr/>
      <dgm:t>
        <a:bodyPr/>
        <a:lstStyle/>
        <a:p>
          <a:endParaRPr lang="en-029"/>
        </a:p>
      </dgm:t>
    </dgm:pt>
  </dgm:ptLst>
  <dgm:cxnLst>
    <dgm:cxn modelId="{1749129A-41F2-44F1-A636-469B9EE8D5A4}" srcId="{45F128F2-ED92-40C4-8A6B-625510C5AAD7}" destId="{10F49CA7-139F-4D80-89E9-CF64FDB60BD7}" srcOrd="0" destOrd="0" parTransId="{102A293C-4E74-4438-A46C-F8D124519799}" sibTransId="{DEF08829-7075-44E8-BB00-A78FF43CE6A8}"/>
    <dgm:cxn modelId="{E35931D4-4522-47E6-805C-153BB7DF1D6B}" type="presOf" srcId="{A5AC0A9B-E485-4085-A57F-F179BB5663B5}" destId="{3BD70EB0-3382-41DE-91E5-1AD5F13C8887}" srcOrd="0" destOrd="0" presId="urn:microsoft.com/office/officeart/2005/8/layout/vList2"/>
    <dgm:cxn modelId="{303B62B0-5D35-44B6-B73D-E7ECAF08D404}" type="presOf" srcId="{10F49CA7-139F-4D80-89E9-CF64FDB60BD7}" destId="{26BE9081-15A7-4600-B3D7-C95BE4959CD2}" srcOrd="0" destOrd="0" presId="urn:microsoft.com/office/officeart/2005/8/layout/vList2"/>
    <dgm:cxn modelId="{12C67836-246A-4E87-B45D-F302E89B6058}" type="presOf" srcId="{31B8B99D-913B-42D1-B886-328186BA80F2}" destId="{C787DF8C-D95C-4AC4-A371-B54FE17EC342}" srcOrd="0" destOrd="0" presId="urn:microsoft.com/office/officeart/2005/8/layout/vList2"/>
    <dgm:cxn modelId="{E21EF73F-5DA8-4A13-AAE5-F7BF83577AA0}" srcId="{10F49CA7-139F-4D80-89E9-CF64FDB60BD7}" destId="{1B0C2349-1685-4FFC-BBD8-E84EB3BC3735}" srcOrd="0" destOrd="0" parTransId="{4DF80CC2-6304-4DA3-9DC5-8C8E6BABDB84}" sibTransId="{D32B7724-ECC0-41E1-B5D7-7881DC447842}"/>
    <dgm:cxn modelId="{D98F3E77-56D1-4781-8DF6-74181B4EA77B}" srcId="{A5AC0A9B-E485-4085-A57F-F179BB5663B5}" destId="{31B8B99D-913B-42D1-B886-328186BA80F2}" srcOrd="0" destOrd="0" parTransId="{37348233-1FE5-4E84-9169-484F4DCC1F4C}" sibTransId="{F5467638-305A-4221-88DF-D501C9D29AD3}"/>
    <dgm:cxn modelId="{37C30F76-B31C-4D06-943E-B14528647F2C}" type="presOf" srcId="{1B0C2349-1685-4FFC-BBD8-E84EB3BC3735}" destId="{AFFF508E-0514-4749-A206-0FBBFC3C3253}" srcOrd="0" destOrd="0" presId="urn:microsoft.com/office/officeart/2005/8/layout/vList2"/>
    <dgm:cxn modelId="{EDF5BC9B-B868-4CA7-A3EB-9F39AD9021D5}" type="presOf" srcId="{45F128F2-ED92-40C4-8A6B-625510C5AAD7}" destId="{03598B8E-9F75-419B-B3AD-140F7D0BAAFE}" srcOrd="0" destOrd="0" presId="urn:microsoft.com/office/officeart/2005/8/layout/vList2"/>
    <dgm:cxn modelId="{BE7E7FCA-29FF-4923-BB95-362B4E5CCA0E}" srcId="{45F128F2-ED92-40C4-8A6B-625510C5AAD7}" destId="{A5AC0A9B-E485-4085-A57F-F179BB5663B5}" srcOrd="1" destOrd="0" parTransId="{EC52F479-409D-4B24-8885-AD1304CFCB75}" sibTransId="{007BE5F3-5945-4E2C-8761-DA0D574297FD}"/>
    <dgm:cxn modelId="{9510E63B-3B90-4ADE-A66C-3B278A23D539}" type="presParOf" srcId="{03598B8E-9F75-419B-B3AD-140F7D0BAAFE}" destId="{26BE9081-15A7-4600-B3D7-C95BE4959CD2}" srcOrd="0" destOrd="0" presId="urn:microsoft.com/office/officeart/2005/8/layout/vList2"/>
    <dgm:cxn modelId="{FEDC9940-900A-428D-A2D3-AC4344AC83DE}" type="presParOf" srcId="{03598B8E-9F75-419B-B3AD-140F7D0BAAFE}" destId="{AFFF508E-0514-4749-A206-0FBBFC3C3253}" srcOrd="1" destOrd="0" presId="urn:microsoft.com/office/officeart/2005/8/layout/vList2"/>
    <dgm:cxn modelId="{180643CB-92DB-43DE-9D59-A1A1E781CB8D}" type="presParOf" srcId="{03598B8E-9F75-419B-B3AD-140F7D0BAAFE}" destId="{3BD70EB0-3382-41DE-91E5-1AD5F13C8887}" srcOrd="2" destOrd="0" presId="urn:microsoft.com/office/officeart/2005/8/layout/vList2"/>
    <dgm:cxn modelId="{DD4A66A1-C05E-4ECC-83AA-64314BEEF9CC}" type="presParOf" srcId="{03598B8E-9F75-419B-B3AD-140F7D0BAAFE}" destId="{C787DF8C-D95C-4AC4-A371-B54FE17EC34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8849D2-9EF9-4D3E-85A0-A3DD74EECA4C}"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029"/>
        </a:p>
      </dgm:t>
    </dgm:pt>
    <dgm:pt modelId="{F44B6A06-E407-4CF8-A91A-610A27D5FB1F}">
      <dgm:prSet phldrT="[Text]" custT="1"/>
      <dgm:spPr/>
      <dgm:t>
        <a:bodyPr/>
        <a:lstStyle/>
        <a:p>
          <a:r>
            <a:rPr lang="en-029" sz="2000" b="1" dirty="0" smtClean="0"/>
            <a:t>Attractive &amp; Engaging Story</a:t>
          </a:r>
          <a:endParaRPr lang="en-029" sz="2000" b="1" dirty="0"/>
        </a:p>
      </dgm:t>
    </dgm:pt>
    <dgm:pt modelId="{9A06436A-092F-40A2-BCD4-98B9AB1AEAEC}" type="parTrans" cxnId="{DAA2D937-8AA4-4E73-8AC5-DE751E51A26E}">
      <dgm:prSet/>
      <dgm:spPr/>
      <dgm:t>
        <a:bodyPr/>
        <a:lstStyle/>
        <a:p>
          <a:endParaRPr lang="en-029"/>
        </a:p>
      </dgm:t>
    </dgm:pt>
    <dgm:pt modelId="{B2D7EBF1-17C2-45C8-ADE8-F2446F753527}" type="sibTrans" cxnId="{DAA2D937-8AA4-4E73-8AC5-DE751E51A26E}">
      <dgm:prSet/>
      <dgm:spPr/>
      <dgm:t>
        <a:bodyPr/>
        <a:lstStyle/>
        <a:p>
          <a:endParaRPr lang="en-029"/>
        </a:p>
      </dgm:t>
    </dgm:pt>
    <dgm:pt modelId="{3281DABC-1867-4953-840C-9167CCD3493E}">
      <dgm:prSet phldrT="[Text]" custT="1"/>
      <dgm:spPr/>
      <dgm:t>
        <a:bodyPr/>
        <a:lstStyle/>
        <a:p>
          <a:r>
            <a:rPr lang="en-029" sz="2000" b="1" dirty="0" smtClean="0"/>
            <a:t>Use videos, images and photos</a:t>
          </a:r>
          <a:endParaRPr lang="en-029" sz="2000" b="1" dirty="0"/>
        </a:p>
      </dgm:t>
    </dgm:pt>
    <dgm:pt modelId="{A94A44CC-18E1-4F95-A824-FDB1B76EE8B0}" type="parTrans" cxnId="{3952ABA0-D649-4327-A5AB-D9BD4A087CFC}">
      <dgm:prSet/>
      <dgm:spPr/>
      <dgm:t>
        <a:bodyPr/>
        <a:lstStyle/>
        <a:p>
          <a:endParaRPr lang="en-029"/>
        </a:p>
      </dgm:t>
    </dgm:pt>
    <dgm:pt modelId="{527DA1B6-525F-4EE4-9068-05D34D8A9857}" type="sibTrans" cxnId="{3952ABA0-D649-4327-A5AB-D9BD4A087CFC}">
      <dgm:prSet/>
      <dgm:spPr/>
      <dgm:t>
        <a:bodyPr/>
        <a:lstStyle/>
        <a:p>
          <a:endParaRPr lang="en-029"/>
        </a:p>
      </dgm:t>
    </dgm:pt>
    <dgm:pt modelId="{CFED12D7-5E3A-46CE-AA0E-56001E71C520}">
      <dgm:prSet phldrT="[Text]" custT="1"/>
      <dgm:spPr/>
      <dgm:t>
        <a:bodyPr/>
        <a:lstStyle/>
        <a:p>
          <a:r>
            <a:rPr lang="en-029" sz="2000" b="1" dirty="0" smtClean="0"/>
            <a:t>Network</a:t>
          </a:r>
          <a:endParaRPr lang="en-029" sz="2000" b="1" dirty="0"/>
        </a:p>
      </dgm:t>
    </dgm:pt>
    <dgm:pt modelId="{6C60FAF0-9EE0-450B-91F0-0B079EDDADEF}" type="parTrans" cxnId="{1220FC21-3679-4FB1-A8C9-897C5B89AFDF}">
      <dgm:prSet/>
      <dgm:spPr/>
      <dgm:t>
        <a:bodyPr/>
        <a:lstStyle/>
        <a:p>
          <a:endParaRPr lang="en-029"/>
        </a:p>
      </dgm:t>
    </dgm:pt>
    <dgm:pt modelId="{833E1081-96D1-4377-986F-9240D533530C}" type="sibTrans" cxnId="{1220FC21-3679-4FB1-A8C9-897C5B89AFDF}">
      <dgm:prSet/>
      <dgm:spPr/>
      <dgm:t>
        <a:bodyPr/>
        <a:lstStyle/>
        <a:p>
          <a:endParaRPr lang="en-029"/>
        </a:p>
      </dgm:t>
    </dgm:pt>
    <dgm:pt modelId="{5ECFB313-0FE7-4967-911B-0D1C320604F7}">
      <dgm:prSet custT="1"/>
      <dgm:spPr/>
      <dgm:t>
        <a:bodyPr/>
        <a:lstStyle/>
        <a:p>
          <a:r>
            <a:rPr lang="en-029" sz="2000" b="1" dirty="0" smtClean="0"/>
            <a:t>Recognition of Lenders/Givers</a:t>
          </a:r>
          <a:endParaRPr lang="en-029" sz="2000" b="1" dirty="0"/>
        </a:p>
      </dgm:t>
    </dgm:pt>
    <dgm:pt modelId="{58CF25EE-DD93-4085-8AA4-21F172F4B779}" type="parTrans" cxnId="{40E2A9BE-4FB8-4D51-9537-3A782285669E}">
      <dgm:prSet/>
      <dgm:spPr/>
      <dgm:t>
        <a:bodyPr/>
        <a:lstStyle/>
        <a:p>
          <a:endParaRPr lang="en-029"/>
        </a:p>
      </dgm:t>
    </dgm:pt>
    <dgm:pt modelId="{F16576CC-7E95-4C26-AD57-C6695C565750}" type="sibTrans" cxnId="{40E2A9BE-4FB8-4D51-9537-3A782285669E}">
      <dgm:prSet/>
      <dgm:spPr/>
      <dgm:t>
        <a:bodyPr/>
        <a:lstStyle/>
        <a:p>
          <a:endParaRPr lang="en-029"/>
        </a:p>
      </dgm:t>
    </dgm:pt>
    <dgm:pt modelId="{1641359F-C1DF-4354-B5CC-1A9ADA7B7111}" type="pres">
      <dgm:prSet presAssocID="{8A8849D2-9EF9-4D3E-85A0-A3DD74EECA4C}" presName="linear" presStyleCnt="0">
        <dgm:presLayoutVars>
          <dgm:dir/>
          <dgm:animLvl val="lvl"/>
          <dgm:resizeHandles val="exact"/>
        </dgm:presLayoutVars>
      </dgm:prSet>
      <dgm:spPr/>
      <dgm:t>
        <a:bodyPr/>
        <a:lstStyle/>
        <a:p>
          <a:endParaRPr lang="en-US"/>
        </a:p>
      </dgm:t>
    </dgm:pt>
    <dgm:pt modelId="{EFA9EE06-7F9A-499A-B7F6-6D50A83F51F6}" type="pres">
      <dgm:prSet presAssocID="{F44B6A06-E407-4CF8-A91A-610A27D5FB1F}" presName="parentLin" presStyleCnt="0"/>
      <dgm:spPr/>
    </dgm:pt>
    <dgm:pt modelId="{C64D5ED5-8AAD-49A0-8BFA-61A4BDA46B9B}" type="pres">
      <dgm:prSet presAssocID="{F44B6A06-E407-4CF8-A91A-610A27D5FB1F}" presName="parentLeftMargin" presStyleLbl="node1" presStyleIdx="0" presStyleCnt="4"/>
      <dgm:spPr/>
      <dgm:t>
        <a:bodyPr/>
        <a:lstStyle/>
        <a:p>
          <a:endParaRPr lang="en-US"/>
        </a:p>
      </dgm:t>
    </dgm:pt>
    <dgm:pt modelId="{CCA4A61A-CB7C-4EF8-95F4-19BBEF087117}" type="pres">
      <dgm:prSet presAssocID="{F44B6A06-E407-4CF8-A91A-610A27D5FB1F}" presName="parentText" presStyleLbl="node1" presStyleIdx="0" presStyleCnt="4" custScaleX="113316">
        <dgm:presLayoutVars>
          <dgm:chMax val="0"/>
          <dgm:bulletEnabled val="1"/>
        </dgm:presLayoutVars>
      </dgm:prSet>
      <dgm:spPr/>
      <dgm:t>
        <a:bodyPr/>
        <a:lstStyle/>
        <a:p>
          <a:endParaRPr lang="en-US"/>
        </a:p>
      </dgm:t>
    </dgm:pt>
    <dgm:pt modelId="{EDD1C82E-5F77-4983-BE25-888B7AD1842F}" type="pres">
      <dgm:prSet presAssocID="{F44B6A06-E407-4CF8-A91A-610A27D5FB1F}" presName="negativeSpace" presStyleCnt="0"/>
      <dgm:spPr/>
    </dgm:pt>
    <dgm:pt modelId="{77372A61-03CC-4FDC-B184-82B89F06F32C}" type="pres">
      <dgm:prSet presAssocID="{F44B6A06-E407-4CF8-A91A-610A27D5FB1F}" presName="childText" presStyleLbl="conFgAcc1" presStyleIdx="0" presStyleCnt="4">
        <dgm:presLayoutVars>
          <dgm:bulletEnabled val="1"/>
        </dgm:presLayoutVars>
      </dgm:prSet>
      <dgm:spPr/>
    </dgm:pt>
    <dgm:pt modelId="{06EDA8EB-E9F0-4AEC-9012-739DC84C8D7B}" type="pres">
      <dgm:prSet presAssocID="{B2D7EBF1-17C2-45C8-ADE8-F2446F753527}" presName="spaceBetweenRectangles" presStyleCnt="0"/>
      <dgm:spPr/>
    </dgm:pt>
    <dgm:pt modelId="{553D8BAA-248F-4A23-A78A-E56A993763F4}" type="pres">
      <dgm:prSet presAssocID="{3281DABC-1867-4953-840C-9167CCD3493E}" presName="parentLin" presStyleCnt="0"/>
      <dgm:spPr/>
    </dgm:pt>
    <dgm:pt modelId="{6ECF6441-88E3-4F94-A289-67D31167BAD5}" type="pres">
      <dgm:prSet presAssocID="{3281DABC-1867-4953-840C-9167CCD3493E}" presName="parentLeftMargin" presStyleLbl="node1" presStyleIdx="0" presStyleCnt="4"/>
      <dgm:spPr/>
      <dgm:t>
        <a:bodyPr/>
        <a:lstStyle/>
        <a:p>
          <a:endParaRPr lang="en-US"/>
        </a:p>
      </dgm:t>
    </dgm:pt>
    <dgm:pt modelId="{E36B39FC-4810-49D4-B3EE-3449C9257FE7}" type="pres">
      <dgm:prSet presAssocID="{3281DABC-1867-4953-840C-9167CCD3493E}" presName="parentText" presStyleLbl="node1" presStyleIdx="1" presStyleCnt="4" custScaleX="113317">
        <dgm:presLayoutVars>
          <dgm:chMax val="0"/>
          <dgm:bulletEnabled val="1"/>
        </dgm:presLayoutVars>
      </dgm:prSet>
      <dgm:spPr/>
      <dgm:t>
        <a:bodyPr/>
        <a:lstStyle/>
        <a:p>
          <a:endParaRPr lang="en-029"/>
        </a:p>
      </dgm:t>
    </dgm:pt>
    <dgm:pt modelId="{627E1ADA-7CE7-4B9C-B27D-5E1E06247845}" type="pres">
      <dgm:prSet presAssocID="{3281DABC-1867-4953-840C-9167CCD3493E}" presName="negativeSpace" presStyleCnt="0"/>
      <dgm:spPr/>
    </dgm:pt>
    <dgm:pt modelId="{4E6B3524-F8FE-4CB2-BE9C-7F8ED19A485A}" type="pres">
      <dgm:prSet presAssocID="{3281DABC-1867-4953-840C-9167CCD3493E}" presName="childText" presStyleLbl="conFgAcc1" presStyleIdx="1" presStyleCnt="4">
        <dgm:presLayoutVars>
          <dgm:bulletEnabled val="1"/>
        </dgm:presLayoutVars>
      </dgm:prSet>
      <dgm:spPr/>
    </dgm:pt>
    <dgm:pt modelId="{92175B57-1D23-40A9-AC87-D2782AD4783B}" type="pres">
      <dgm:prSet presAssocID="{527DA1B6-525F-4EE4-9068-05D34D8A9857}" presName="spaceBetweenRectangles" presStyleCnt="0"/>
      <dgm:spPr/>
    </dgm:pt>
    <dgm:pt modelId="{FDB26461-6284-4859-A6E1-CD9B5F4FF5C1}" type="pres">
      <dgm:prSet presAssocID="{CFED12D7-5E3A-46CE-AA0E-56001E71C520}" presName="parentLin" presStyleCnt="0"/>
      <dgm:spPr/>
    </dgm:pt>
    <dgm:pt modelId="{612D1EDC-33E8-49A1-95D0-C14AAE00255D}" type="pres">
      <dgm:prSet presAssocID="{CFED12D7-5E3A-46CE-AA0E-56001E71C520}" presName="parentLeftMargin" presStyleLbl="node1" presStyleIdx="1" presStyleCnt="4"/>
      <dgm:spPr/>
      <dgm:t>
        <a:bodyPr/>
        <a:lstStyle/>
        <a:p>
          <a:endParaRPr lang="en-US"/>
        </a:p>
      </dgm:t>
    </dgm:pt>
    <dgm:pt modelId="{27635EF8-F1FB-4226-9118-50D911292810}" type="pres">
      <dgm:prSet presAssocID="{CFED12D7-5E3A-46CE-AA0E-56001E71C520}" presName="parentText" presStyleLbl="node1" presStyleIdx="2" presStyleCnt="4" custScaleX="113317">
        <dgm:presLayoutVars>
          <dgm:chMax val="0"/>
          <dgm:bulletEnabled val="1"/>
        </dgm:presLayoutVars>
      </dgm:prSet>
      <dgm:spPr/>
      <dgm:t>
        <a:bodyPr/>
        <a:lstStyle/>
        <a:p>
          <a:endParaRPr lang="en-029"/>
        </a:p>
      </dgm:t>
    </dgm:pt>
    <dgm:pt modelId="{8FD8ABFC-3FCB-409B-88AB-5BDE51E8F18A}" type="pres">
      <dgm:prSet presAssocID="{CFED12D7-5E3A-46CE-AA0E-56001E71C520}" presName="negativeSpace" presStyleCnt="0"/>
      <dgm:spPr/>
    </dgm:pt>
    <dgm:pt modelId="{0281D0FC-F028-4CA5-89F1-B7E18EAF2F9A}" type="pres">
      <dgm:prSet presAssocID="{CFED12D7-5E3A-46CE-AA0E-56001E71C520}" presName="childText" presStyleLbl="conFgAcc1" presStyleIdx="2" presStyleCnt="4">
        <dgm:presLayoutVars>
          <dgm:bulletEnabled val="1"/>
        </dgm:presLayoutVars>
      </dgm:prSet>
      <dgm:spPr/>
    </dgm:pt>
    <dgm:pt modelId="{0E7A266B-92FE-4A38-BE7B-42A37E57B45D}" type="pres">
      <dgm:prSet presAssocID="{833E1081-96D1-4377-986F-9240D533530C}" presName="spaceBetweenRectangles" presStyleCnt="0"/>
      <dgm:spPr/>
    </dgm:pt>
    <dgm:pt modelId="{03AC6AC2-E420-4047-B649-B0CBDE2AFD29}" type="pres">
      <dgm:prSet presAssocID="{5ECFB313-0FE7-4967-911B-0D1C320604F7}" presName="parentLin" presStyleCnt="0"/>
      <dgm:spPr/>
    </dgm:pt>
    <dgm:pt modelId="{E91CCFC5-CA0D-4FAE-8B8C-56CDD4A5EA08}" type="pres">
      <dgm:prSet presAssocID="{5ECFB313-0FE7-4967-911B-0D1C320604F7}" presName="parentLeftMargin" presStyleLbl="node1" presStyleIdx="2" presStyleCnt="4"/>
      <dgm:spPr/>
      <dgm:t>
        <a:bodyPr/>
        <a:lstStyle/>
        <a:p>
          <a:endParaRPr lang="en-US"/>
        </a:p>
      </dgm:t>
    </dgm:pt>
    <dgm:pt modelId="{778D8F67-62F9-4AA1-B351-BF7019518213}" type="pres">
      <dgm:prSet presAssocID="{5ECFB313-0FE7-4967-911B-0D1C320604F7}" presName="parentText" presStyleLbl="node1" presStyleIdx="3" presStyleCnt="4" custScaleX="113317">
        <dgm:presLayoutVars>
          <dgm:chMax val="0"/>
          <dgm:bulletEnabled val="1"/>
        </dgm:presLayoutVars>
      </dgm:prSet>
      <dgm:spPr/>
      <dgm:t>
        <a:bodyPr/>
        <a:lstStyle/>
        <a:p>
          <a:endParaRPr lang="en-US"/>
        </a:p>
      </dgm:t>
    </dgm:pt>
    <dgm:pt modelId="{CE5E7868-A3DD-42C9-9B13-1FC57A04C5E5}" type="pres">
      <dgm:prSet presAssocID="{5ECFB313-0FE7-4967-911B-0D1C320604F7}" presName="negativeSpace" presStyleCnt="0"/>
      <dgm:spPr/>
    </dgm:pt>
    <dgm:pt modelId="{277C9950-A132-4020-AAA8-71459C46E783}" type="pres">
      <dgm:prSet presAssocID="{5ECFB313-0FE7-4967-911B-0D1C320604F7}" presName="childText" presStyleLbl="conFgAcc1" presStyleIdx="3" presStyleCnt="4">
        <dgm:presLayoutVars>
          <dgm:bulletEnabled val="1"/>
        </dgm:presLayoutVars>
      </dgm:prSet>
      <dgm:spPr/>
    </dgm:pt>
  </dgm:ptLst>
  <dgm:cxnLst>
    <dgm:cxn modelId="{ED1774BC-1815-4486-A8AF-6763E0833BFA}" type="presOf" srcId="{CFED12D7-5E3A-46CE-AA0E-56001E71C520}" destId="{612D1EDC-33E8-49A1-95D0-C14AAE00255D}" srcOrd="0" destOrd="0" presId="urn:microsoft.com/office/officeart/2005/8/layout/list1"/>
    <dgm:cxn modelId="{15BFA9B3-5D04-4ABB-A95E-A07EAF6504E2}" type="presOf" srcId="{3281DABC-1867-4953-840C-9167CCD3493E}" destId="{E36B39FC-4810-49D4-B3EE-3449C9257FE7}" srcOrd="1" destOrd="0" presId="urn:microsoft.com/office/officeart/2005/8/layout/list1"/>
    <dgm:cxn modelId="{FD999F4A-D109-41C9-A723-C52F42C7DBFE}" type="presOf" srcId="{CFED12D7-5E3A-46CE-AA0E-56001E71C520}" destId="{27635EF8-F1FB-4226-9118-50D911292810}" srcOrd="1" destOrd="0" presId="urn:microsoft.com/office/officeart/2005/8/layout/list1"/>
    <dgm:cxn modelId="{8128926F-FEA0-4DE1-8B2F-BEDD9C5D875B}" type="presOf" srcId="{F44B6A06-E407-4CF8-A91A-610A27D5FB1F}" destId="{C64D5ED5-8AAD-49A0-8BFA-61A4BDA46B9B}" srcOrd="0" destOrd="0" presId="urn:microsoft.com/office/officeart/2005/8/layout/list1"/>
    <dgm:cxn modelId="{D3B6D751-351D-414B-9FC1-D3932C8DA6D7}" type="presOf" srcId="{F44B6A06-E407-4CF8-A91A-610A27D5FB1F}" destId="{CCA4A61A-CB7C-4EF8-95F4-19BBEF087117}" srcOrd="1" destOrd="0" presId="urn:microsoft.com/office/officeart/2005/8/layout/list1"/>
    <dgm:cxn modelId="{40E2A9BE-4FB8-4D51-9537-3A782285669E}" srcId="{8A8849D2-9EF9-4D3E-85A0-A3DD74EECA4C}" destId="{5ECFB313-0FE7-4967-911B-0D1C320604F7}" srcOrd="3" destOrd="0" parTransId="{58CF25EE-DD93-4085-8AA4-21F172F4B779}" sibTransId="{F16576CC-7E95-4C26-AD57-C6695C565750}"/>
    <dgm:cxn modelId="{1220FC21-3679-4FB1-A8C9-897C5B89AFDF}" srcId="{8A8849D2-9EF9-4D3E-85A0-A3DD74EECA4C}" destId="{CFED12D7-5E3A-46CE-AA0E-56001E71C520}" srcOrd="2" destOrd="0" parTransId="{6C60FAF0-9EE0-450B-91F0-0B079EDDADEF}" sibTransId="{833E1081-96D1-4377-986F-9240D533530C}"/>
    <dgm:cxn modelId="{556E2A35-825B-4B86-A7A3-338BAEEDC0B0}" type="presOf" srcId="{5ECFB313-0FE7-4967-911B-0D1C320604F7}" destId="{E91CCFC5-CA0D-4FAE-8B8C-56CDD4A5EA08}" srcOrd="0" destOrd="0" presId="urn:microsoft.com/office/officeart/2005/8/layout/list1"/>
    <dgm:cxn modelId="{DAA2D937-8AA4-4E73-8AC5-DE751E51A26E}" srcId="{8A8849D2-9EF9-4D3E-85A0-A3DD74EECA4C}" destId="{F44B6A06-E407-4CF8-A91A-610A27D5FB1F}" srcOrd="0" destOrd="0" parTransId="{9A06436A-092F-40A2-BCD4-98B9AB1AEAEC}" sibTransId="{B2D7EBF1-17C2-45C8-ADE8-F2446F753527}"/>
    <dgm:cxn modelId="{2D406753-E42A-4015-B7E0-C71FED5E3A9F}" type="presOf" srcId="{3281DABC-1867-4953-840C-9167CCD3493E}" destId="{6ECF6441-88E3-4F94-A289-67D31167BAD5}" srcOrd="0" destOrd="0" presId="urn:microsoft.com/office/officeart/2005/8/layout/list1"/>
    <dgm:cxn modelId="{9068CC65-CFD8-417B-B470-5ED42C361F03}" type="presOf" srcId="{8A8849D2-9EF9-4D3E-85A0-A3DD74EECA4C}" destId="{1641359F-C1DF-4354-B5CC-1A9ADA7B7111}" srcOrd="0" destOrd="0" presId="urn:microsoft.com/office/officeart/2005/8/layout/list1"/>
    <dgm:cxn modelId="{3952ABA0-D649-4327-A5AB-D9BD4A087CFC}" srcId="{8A8849D2-9EF9-4D3E-85A0-A3DD74EECA4C}" destId="{3281DABC-1867-4953-840C-9167CCD3493E}" srcOrd="1" destOrd="0" parTransId="{A94A44CC-18E1-4F95-A824-FDB1B76EE8B0}" sibTransId="{527DA1B6-525F-4EE4-9068-05D34D8A9857}"/>
    <dgm:cxn modelId="{0FEE6ABD-AC37-4CFA-9F28-C1DDA94EDA19}" type="presOf" srcId="{5ECFB313-0FE7-4967-911B-0D1C320604F7}" destId="{778D8F67-62F9-4AA1-B351-BF7019518213}" srcOrd="1" destOrd="0" presId="urn:microsoft.com/office/officeart/2005/8/layout/list1"/>
    <dgm:cxn modelId="{78994184-8FA2-4406-AF01-9749EFCBF834}" type="presParOf" srcId="{1641359F-C1DF-4354-B5CC-1A9ADA7B7111}" destId="{EFA9EE06-7F9A-499A-B7F6-6D50A83F51F6}" srcOrd="0" destOrd="0" presId="urn:microsoft.com/office/officeart/2005/8/layout/list1"/>
    <dgm:cxn modelId="{3935B18E-1C6E-48FF-9CE9-343955F35099}" type="presParOf" srcId="{EFA9EE06-7F9A-499A-B7F6-6D50A83F51F6}" destId="{C64D5ED5-8AAD-49A0-8BFA-61A4BDA46B9B}" srcOrd="0" destOrd="0" presId="urn:microsoft.com/office/officeart/2005/8/layout/list1"/>
    <dgm:cxn modelId="{4AB01A78-68E4-48E3-A3CA-DFB967807A34}" type="presParOf" srcId="{EFA9EE06-7F9A-499A-B7F6-6D50A83F51F6}" destId="{CCA4A61A-CB7C-4EF8-95F4-19BBEF087117}" srcOrd="1" destOrd="0" presId="urn:microsoft.com/office/officeart/2005/8/layout/list1"/>
    <dgm:cxn modelId="{F5DDE430-F708-4491-9CB0-FDBE4796272B}" type="presParOf" srcId="{1641359F-C1DF-4354-B5CC-1A9ADA7B7111}" destId="{EDD1C82E-5F77-4983-BE25-888B7AD1842F}" srcOrd="1" destOrd="0" presId="urn:microsoft.com/office/officeart/2005/8/layout/list1"/>
    <dgm:cxn modelId="{5A62CDA1-A315-46B4-90A2-877DA4CA028D}" type="presParOf" srcId="{1641359F-C1DF-4354-B5CC-1A9ADA7B7111}" destId="{77372A61-03CC-4FDC-B184-82B89F06F32C}" srcOrd="2" destOrd="0" presId="urn:microsoft.com/office/officeart/2005/8/layout/list1"/>
    <dgm:cxn modelId="{6A8BDD7E-D81A-40AD-97A5-C02F4887B052}" type="presParOf" srcId="{1641359F-C1DF-4354-B5CC-1A9ADA7B7111}" destId="{06EDA8EB-E9F0-4AEC-9012-739DC84C8D7B}" srcOrd="3" destOrd="0" presId="urn:microsoft.com/office/officeart/2005/8/layout/list1"/>
    <dgm:cxn modelId="{441B5436-3D1F-41A1-8C4E-FAFF4225CA40}" type="presParOf" srcId="{1641359F-C1DF-4354-B5CC-1A9ADA7B7111}" destId="{553D8BAA-248F-4A23-A78A-E56A993763F4}" srcOrd="4" destOrd="0" presId="urn:microsoft.com/office/officeart/2005/8/layout/list1"/>
    <dgm:cxn modelId="{548D8314-22A7-48DB-AEBA-31947225BA29}" type="presParOf" srcId="{553D8BAA-248F-4A23-A78A-E56A993763F4}" destId="{6ECF6441-88E3-4F94-A289-67D31167BAD5}" srcOrd="0" destOrd="0" presId="urn:microsoft.com/office/officeart/2005/8/layout/list1"/>
    <dgm:cxn modelId="{39BE7DD6-E238-4842-BEAE-935AC0A68131}" type="presParOf" srcId="{553D8BAA-248F-4A23-A78A-E56A993763F4}" destId="{E36B39FC-4810-49D4-B3EE-3449C9257FE7}" srcOrd="1" destOrd="0" presId="urn:microsoft.com/office/officeart/2005/8/layout/list1"/>
    <dgm:cxn modelId="{2CD9BA4A-DD2D-4CF3-9C10-40CBA0AFE2F1}" type="presParOf" srcId="{1641359F-C1DF-4354-B5CC-1A9ADA7B7111}" destId="{627E1ADA-7CE7-4B9C-B27D-5E1E06247845}" srcOrd="5" destOrd="0" presId="urn:microsoft.com/office/officeart/2005/8/layout/list1"/>
    <dgm:cxn modelId="{48BE5CAE-7FEC-4464-B28A-55C30CC1CDD8}" type="presParOf" srcId="{1641359F-C1DF-4354-B5CC-1A9ADA7B7111}" destId="{4E6B3524-F8FE-4CB2-BE9C-7F8ED19A485A}" srcOrd="6" destOrd="0" presId="urn:microsoft.com/office/officeart/2005/8/layout/list1"/>
    <dgm:cxn modelId="{334BD7B7-443E-4809-A4AE-821D8F0B51C7}" type="presParOf" srcId="{1641359F-C1DF-4354-B5CC-1A9ADA7B7111}" destId="{92175B57-1D23-40A9-AC87-D2782AD4783B}" srcOrd="7" destOrd="0" presId="urn:microsoft.com/office/officeart/2005/8/layout/list1"/>
    <dgm:cxn modelId="{3ABC1945-0FC7-44B9-B818-8131B7CF3797}" type="presParOf" srcId="{1641359F-C1DF-4354-B5CC-1A9ADA7B7111}" destId="{FDB26461-6284-4859-A6E1-CD9B5F4FF5C1}" srcOrd="8" destOrd="0" presId="urn:microsoft.com/office/officeart/2005/8/layout/list1"/>
    <dgm:cxn modelId="{6C3E56FC-765B-4121-80E9-0FF6D111475E}" type="presParOf" srcId="{FDB26461-6284-4859-A6E1-CD9B5F4FF5C1}" destId="{612D1EDC-33E8-49A1-95D0-C14AAE00255D}" srcOrd="0" destOrd="0" presId="urn:microsoft.com/office/officeart/2005/8/layout/list1"/>
    <dgm:cxn modelId="{10B1A98C-F1D9-4A87-9DFD-CC23E8EB3AAB}" type="presParOf" srcId="{FDB26461-6284-4859-A6E1-CD9B5F4FF5C1}" destId="{27635EF8-F1FB-4226-9118-50D911292810}" srcOrd="1" destOrd="0" presId="urn:microsoft.com/office/officeart/2005/8/layout/list1"/>
    <dgm:cxn modelId="{5CAD06EB-C43D-424F-BBA0-4FCA1982B7DF}" type="presParOf" srcId="{1641359F-C1DF-4354-B5CC-1A9ADA7B7111}" destId="{8FD8ABFC-3FCB-409B-88AB-5BDE51E8F18A}" srcOrd="9" destOrd="0" presId="urn:microsoft.com/office/officeart/2005/8/layout/list1"/>
    <dgm:cxn modelId="{F91D0B7D-B9E1-4E2F-B602-CA60F3CA1BB1}" type="presParOf" srcId="{1641359F-C1DF-4354-B5CC-1A9ADA7B7111}" destId="{0281D0FC-F028-4CA5-89F1-B7E18EAF2F9A}" srcOrd="10" destOrd="0" presId="urn:microsoft.com/office/officeart/2005/8/layout/list1"/>
    <dgm:cxn modelId="{276D671D-8ADC-4B72-81FF-D04556B16C06}" type="presParOf" srcId="{1641359F-C1DF-4354-B5CC-1A9ADA7B7111}" destId="{0E7A266B-92FE-4A38-BE7B-42A37E57B45D}" srcOrd="11" destOrd="0" presId="urn:microsoft.com/office/officeart/2005/8/layout/list1"/>
    <dgm:cxn modelId="{A894AB45-A9D3-4C4C-ACED-50FD987E0BAA}" type="presParOf" srcId="{1641359F-C1DF-4354-B5CC-1A9ADA7B7111}" destId="{03AC6AC2-E420-4047-B649-B0CBDE2AFD29}" srcOrd="12" destOrd="0" presId="urn:microsoft.com/office/officeart/2005/8/layout/list1"/>
    <dgm:cxn modelId="{25499DF8-1936-4586-AF39-EC52313FA860}" type="presParOf" srcId="{03AC6AC2-E420-4047-B649-B0CBDE2AFD29}" destId="{E91CCFC5-CA0D-4FAE-8B8C-56CDD4A5EA08}" srcOrd="0" destOrd="0" presId="urn:microsoft.com/office/officeart/2005/8/layout/list1"/>
    <dgm:cxn modelId="{E226BAB5-D058-4F87-A1F1-A12CD66F36EA}" type="presParOf" srcId="{03AC6AC2-E420-4047-B649-B0CBDE2AFD29}" destId="{778D8F67-62F9-4AA1-B351-BF7019518213}" srcOrd="1" destOrd="0" presId="urn:microsoft.com/office/officeart/2005/8/layout/list1"/>
    <dgm:cxn modelId="{6B0D8E76-D3A2-434A-9FBE-536CE6082704}" type="presParOf" srcId="{1641359F-C1DF-4354-B5CC-1A9ADA7B7111}" destId="{CE5E7868-A3DD-42C9-9B13-1FC57A04C5E5}" srcOrd="13" destOrd="0" presId="urn:microsoft.com/office/officeart/2005/8/layout/list1"/>
    <dgm:cxn modelId="{F1B176F2-E30B-4D29-BEE0-0C3C67E22480}" type="presParOf" srcId="{1641359F-C1DF-4354-B5CC-1A9ADA7B7111}" destId="{277C9950-A132-4020-AAA8-71459C46E783}"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468BD-6B1C-4B19-920E-D1AD977E044F}">
      <dsp:nvSpPr>
        <dsp:cNvPr id="0" name=""/>
        <dsp:cNvSpPr/>
      </dsp:nvSpPr>
      <dsp:spPr>
        <a:xfrm>
          <a:off x="0" y="464019"/>
          <a:ext cx="6096000" cy="78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DBBA47-E542-4459-9E34-89173C1FEC7F}">
      <dsp:nvSpPr>
        <dsp:cNvPr id="0" name=""/>
        <dsp:cNvSpPr/>
      </dsp:nvSpPr>
      <dsp:spPr>
        <a:xfrm>
          <a:off x="304800" y="6459"/>
          <a:ext cx="4267200" cy="9151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kern="1200" dirty="0" smtClean="0"/>
            <a:t>Local vs. Int’l Transactions</a:t>
          </a:r>
          <a:endParaRPr lang="en-US" sz="2800" kern="1200" dirty="0"/>
        </a:p>
      </dsp:txBody>
      <dsp:txXfrm>
        <a:off x="349472" y="51131"/>
        <a:ext cx="4177856" cy="825776"/>
      </dsp:txXfrm>
    </dsp:sp>
    <dsp:sp modelId="{84EEC96E-CA7A-4EA1-B9BA-219B35B1C091}">
      <dsp:nvSpPr>
        <dsp:cNvPr id="0" name=""/>
        <dsp:cNvSpPr/>
      </dsp:nvSpPr>
      <dsp:spPr>
        <a:xfrm>
          <a:off x="0" y="1870179"/>
          <a:ext cx="6096000" cy="781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BF9FE3-47CA-419D-8A4C-36F74F8E97F1}">
      <dsp:nvSpPr>
        <dsp:cNvPr id="0" name=""/>
        <dsp:cNvSpPr/>
      </dsp:nvSpPr>
      <dsp:spPr>
        <a:xfrm>
          <a:off x="304800" y="1412619"/>
          <a:ext cx="4267200" cy="9151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kern="1200" dirty="0" smtClean="0"/>
            <a:t>Financing Challenges</a:t>
          </a:r>
          <a:endParaRPr lang="en-US" sz="2800" kern="1200" dirty="0"/>
        </a:p>
      </dsp:txBody>
      <dsp:txXfrm>
        <a:off x="349472" y="1457291"/>
        <a:ext cx="4177856" cy="825776"/>
      </dsp:txXfrm>
    </dsp:sp>
    <dsp:sp modelId="{1D384D14-AB06-46B2-AAAB-A8E94D898298}">
      <dsp:nvSpPr>
        <dsp:cNvPr id="0" name=""/>
        <dsp:cNvSpPr/>
      </dsp:nvSpPr>
      <dsp:spPr>
        <a:xfrm>
          <a:off x="0" y="3276340"/>
          <a:ext cx="6096000" cy="781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A26D60-D2DF-48B3-8F91-D342969B5E2F}">
      <dsp:nvSpPr>
        <dsp:cNvPr id="0" name=""/>
        <dsp:cNvSpPr/>
      </dsp:nvSpPr>
      <dsp:spPr>
        <a:xfrm>
          <a:off x="304800" y="2818780"/>
          <a:ext cx="4267200" cy="9151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kern="1200" dirty="0" smtClean="0"/>
            <a:t>Financing Options</a:t>
          </a:r>
          <a:endParaRPr lang="en-US" sz="2800" kern="1200" dirty="0"/>
        </a:p>
      </dsp:txBody>
      <dsp:txXfrm>
        <a:off x="349472" y="2863452"/>
        <a:ext cx="4177856"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E9081-15A7-4600-B3D7-C95BE4959CD2}">
      <dsp:nvSpPr>
        <dsp:cNvPr id="0" name=""/>
        <dsp:cNvSpPr/>
      </dsp:nvSpPr>
      <dsp:spPr>
        <a:xfrm>
          <a:off x="0" y="123366"/>
          <a:ext cx="8229600" cy="8634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029" sz="3600" b="1" kern="1200" dirty="0" smtClean="0"/>
            <a:t>Factoring</a:t>
          </a:r>
          <a:endParaRPr lang="en-029" sz="3600" b="1" kern="1200" dirty="0"/>
        </a:p>
      </dsp:txBody>
      <dsp:txXfrm>
        <a:off x="42151" y="165517"/>
        <a:ext cx="8145298" cy="779158"/>
      </dsp:txXfrm>
    </dsp:sp>
    <dsp:sp modelId="{AFFF508E-0514-4749-A206-0FBBFC3C3253}">
      <dsp:nvSpPr>
        <dsp:cNvPr id="0" name=""/>
        <dsp:cNvSpPr/>
      </dsp:nvSpPr>
      <dsp:spPr>
        <a:xfrm>
          <a:off x="0" y="986826"/>
          <a:ext cx="8229600"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The purchase of credit worthy accounts receivable (by a financier) in exchange for immediate cash.</a:t>
          </a:r>
          <a:endParaRPr lang="en-029" sz="2800" kern="1200" dirty="0"/>
        </a:p>
      </dsp:txBody>
      <dsp:txXfrm>
        <a:off x="0" y="986826"/>
        <a:ext cx="8229600" cy="875610"/>
      </dsp:txXfrm>
    </dsp:sp>
    <dsp:sp modelId="{3BD70EB0-3382-41DE-91E5-1AD5F13C8887}">
      <dsp:nvSpPr>
        <dsp:cNvPr id="0" name=""/>
        <dsp:cNvSpPr/>
      </dsp:nvSpPr>
      <dsp:spPr>
        <a:xfrm>
          <a:off x="0" y="1862436"/>
          <a:ext cx="8229600" cy="86346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029" sz="3600" b="1" kern="1200" dirty="0" smtClean="0"/>
            <a:t>Purchase Order Financing</a:t>
          </a:r>
          <a:endParaRPr lang="en-029" sz="3600" b="1" kern="1200" dirty="0"/>
        </a:p>
      </dsp:txBody>
      <dsp:txXfrm>
        <a:off x="42151" y="1904587"/>
        <a:ext cx="8145298" cy="779158"/>
      </dsp:txXfrm>
    </dsp:sp>
    <dsp:sp modelId="{C787DF8C-D95C-4AC4-A371-B54FE17EC342}">
      <dsp:nvSpPr>
        <dsp:cNvPr id="0" name=""/>
        <dsp:cNvSpPr/>
      </dsp:nvSpPr>
      <dsp:spPr>
        <a:xfrm>
          <a:off x="0" y="2725896"/>
          <a:ext cx="8229600" cy="1676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Similar to Factoring, but goes one step further. The financier guarantees the order of a buyer by paying for the product to be manufactured, then taking their cut.</a:t>
          </a:r>
          <a:endParaRPr lang="en-029" sz="2800" kern="1200" dirty="0"/>
        </a:p>
      </dsp:txBody>
      <dsp:txXfrm>
        <a:off x="0" y="2725896"/>
        <a:ext cx="8229600" cy="1676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72A61-03CC-4FDC-B184-82B89F06F32C}">
      <dsp:nvSpPr>
        <dsp:cNvPr id="0" name=""/>
        <dsp:cNvSpPr/>
      </dsp:nvSpPr>
      <dsp:spPr>
        <a:xfrm>
          <a:off x="0" y="302481"/>
          <a:ext cx="4495800" cy="50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A4A61A-CB7C-4EF8-95F4-19BBEF087117}">
      <dsp:nvSpPr>
        <dsp:cNvPr id="0" name=""/>
        <dsp:cNvSpPr/>
      </dsp:nvSpPr>
      <dsp:spPr>
        <a:xfrm>
          <a:off x="224790" y="7281"/>
          <a:ext cx="3566122" cy="590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51" tIns="0" rIns="118951" bIns="0" numCol="1" spcCol="1270" anchor="ctr" anchorCtr="0">
          <a:noAutofit/>
        </a:bodyPr>
        <a:lstStyle/>
        <a:p>
          <a:pPr lvl="0" algn="l" defTabSz="889000">
            <a:lnSpc>
              <a:spcPct val="90000"/>
            </a:lnSpc>
            <a:spcBef>
              <a:spcPct val="0"/>
            </a:spcBef>
            <a:spcAft>
              <a:spcPct val="35000"/>
            </a:spcAft>
          </a:pPr>
          <a:r>
            <a:rPr lang="en-029" sz="2000" b="1" kern="1200" dirty="0" smtClean="0"/>
            <a:t>Attractive &amp; Engaging Story</a:t>
          </a:r>
          <a:endParaRPr lang="en-029" sz="2000" b="1" kern="1200" dirty="0"/>
        </a:p>
      </dsp:txBody>
      <dsp:txXfrm>
        <a:off x="253611" y="36102"/>
        <a:ext cx="3508480" cy="532758"/>
      </dsp:txXfrm>
    </dsp:sp>
    <dsp:sp modelId="{4E6B3524-F8FE-4CB2-BE9C-7F8ED19A485A}">
      <dsp:nvSpPr>
        <dsp:cNvPr id="0" name=""/>
        <dsp:cNvSpPr/>
      </dsp:nvSpPr>
      <dsp:spPr>
        <a:xfrm>
          <a:off x="0" y="1209681"/>
          <a:ext cx="4495800" cy="504000"/>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sp>
    <dsp:sp modelId="{E36B39FC-4810-49D4-B3EE-3449C9257FE7}">
      <dsp:nvSpPr>
        <dsp:cNvPr id="0" name=""/>
        <dsp:cNvSpPr/>
      </dsp:nvSpPr>
      <dsp:spPr>
        <a:xfrm>
          <a:off x="224790" y="914481"/>
          <a:ext cx="3566153" cy="590400"/>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51" tIns="0" rIns="118951" bIns="0" numCol="1" spcCol="1270" anchor="ctr" anchorCtr="0">
          <a:noAutofit/>
        </a:bodyPr>
        <a:lstStyle/>
        <a:p>
          <a:pPr lvl="0" algn="l" defTabSz="889000">
            <a:lnSpc>
              <a:spcPct val="90000"/>
            </a:lnSpc>
            <a:spcBef>
              <a:spcPct val="0"/>
            </a:spcBef>
            <a:spcAft>
              <a:spcPct val="35000"/>
            </a:spcAft>
          </a:pPr>
          <a:r>
            <a:rPr lang="en-029" sz="2000" b="1" kern="1200" dirty="0" smtClean="0"/>
            <a:t>Use videos, images and photos</a:t>
          </a:r>
          <a:endParaRPr lang="en-029" sz="2000" b="1" kern="1200" dirty="0"/>
        </a:p>
      </dsp:txBody>
      <dsp:txXfrm>
        <a:off x="253611" y="943302"/>
        <a:ext cx="3508511" cy="532758"/>
      </dsp:txXfrm>
    </dsp:sp>
    <dsp:sp modelId="{0281D0FC-F028-4CA5-89F1-B7E18EAF2F9A}">
      <dsp:nvSpPr>
        <dsp:cNvPr id="0" name=""/>
        <dsp:cNvSpPr/>
      </dsp:nvSpPr>
      <dsp:spPr>
        <a:xfrm>
          <a:off x="0" y="2116881"/>
          <a:ext cx="4495800" cy="504000"/>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sp>
    <dsp:sp modelId="{27635EF8-F1FB-4226-9118-50D911292810}">
      <dsp:nvSpPr>
        <dsp:cNvPr id="0" name=""/>
        <dsp:cNvSpPr/>
      </dsp:nvSpPr>
      <dsp:spPr>
        <a:xfrm>
          <a:off x="224790" y="1821681"/>
          <a:ext cx="3566153" cy="590400"/>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51" tIns="0" rIns="118951" bIns="0" numCol="1" spcCol="1270" anchor="ctr" anchorCtr="0">
          <a:noAutofit/>
        </a:bodyPr>
        <a:lstStyle/>
        <a:p>
          <a:pPr lvl="0" algn="l" defTabSz="889000">
            <a:lnSpc>
              <a:spcPct val="90000"/>
            </a:lnSpc>
            <a:spcBef>
              <a:spcPct val="0"/>
            </a:spcBef>
            <a:spcAft>
              <a:spcPct val="35000"/>
            </a:spcAft>
          </a:pPr>
          <a:r>
            <a:rPr lang="en-029" sz="2000" b="1" kern="1200" dirty="0" smtClean="0"/>
            <a:t>Network</a:t>
          </a:r>
          <a:endParaRPr lang="en-029" sz="2000" b="1" kern="1200" dirty="0"/>
        </a:p>
      </dsp:txBody>
      <dsp:txXfrm>
        <a:off x="253611" y="1850502"/>
        <a:ext cx="3508511" cy="532758"/>
      </dsp:txXfrm>
    </dsp:sp>
    <dsp:sp modelId="{277C9950-A132-4020-AAA8-71459C46E783}">
      <dsp:nvSpPr>
        <dsp:cNvPr id="0" name=""/>
        <dsp:cNvSpPr/>
      </dsp:nvSpPr>
      <dsp:spPr>
        <a:xfrm>
          <a:off x="0" y="3024081"/>
          <a:ext cx="4495800" cy="5040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778D8F67-62F9-4AA1-B351-BF7019518213}">
      <dsp:nvSpPr>
        <dsp:cNvPr id="0" name=""/>
        <dsp:cNvSpPr/>
      </dsp:nvSpPr>
      <dsp:spPr>
        <a:xfrm>
          <a:off x="224790" y="2728881"/>
          <a:ext cx="3566153" cy="5904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51" tIns="0" rIns="118951" bIns="0" numCol="1" spcCol="1270" anchor="ctr" anchorCtr="0">
          <a:noAutofit/>
        </a:bodyPr>
        <a:lstStyle/>
        <a:p>
          <a:pPr lvl="0" algn="l" defTabSz="889000">
            <a:lnSpc>
              <a:spcPct val="90000"/>
            </a:lnSpc>
            <a:spcBef>
              <a:spcPct val="0"/>
            </a:spcBef>
            <a:spcAft>
              <a:spcPct val="35000"/>
            </a:spcAft>
          </a:pPr>
          <a:r>
            <a:rPr lang="en-029" sz="2000" b="1" kern="1200" dirty="0" smtClean="0"/>
            <a:t>Recognition of Lenders/Givers</a:t>
          </a:r>
          <a:endParaRPr lang="en-029" sz="2000" b="1" kern="1200" dirty="0"/>
        </a:p>
      </dsp:txBody>
      <dsp:txXfrm>
        <a:off x="253611" y="2757702"/>
        <a:ext cx="3508511"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649" cy="465138"/>
          </a:xfrm>
          <a:prstGeom prst="rect">
            <a:avLst/>
          </a:prstGeom>
        </p:spPr>
        <p:txBody>
          <a:bodyPr vert="horz" lIns="91440" tIns="45720" rIns="91440" bIns="45720" rtlCol="0"/>
          <a:lstStyle>
            <a:lvl1pPr algn="l">
              <a:defRPr sz="1200"/>
            </a:lvl1pPr>
          </a:lstStyle>
          <a:p>
            <a:endParaRPr lang="en-JM" dirty="0"/>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725FCD22-9E74-4DF1-A689-236FF388D0F0}" type="datetimeFigureOut">
              <a:rPr lang="en-JM" smtClean="0"/>
              <a:t>09/10/2014</a:t>
            </a:fld>
            <a:endParaRPr lang="en-JM" dirty="0"/>
          </a:p>
        </p:txBody>
      </p:sp>
      <p:sp>
        <p:nvSpPr>
          <p:cNvPr id="4" name="Footer Placeholder 3"/>
          <p:cNvSpPr>
            <a:spLocks noGrp="1"/>
          </p:cNvSpPr>
          <p:nvPr>
            <p:ph type="ftr" sz="quarter" idx="2"/>
          </p:nvPr>
        </p:nvSpPr>
        <p:spPr>
          <a:xfrm>
            <a:off x="2" y="8829675"/>
            <a:ext cx="3038649" cy="465138"/>
          </a:xfrm>
          <a:prstGeom prst="rect">
            <a:avLst/>
          </a:prstGeom>
        </p:spPr>
        <p:txBody>
          <a:bodyPr vert="horz" lIns="91440" tIns="45720" rIns="91440" bIns="45720" rtlCol="0" anchor="b"/>
          <a:lstStyle>
            <a:lvl1pPr algn="l">
              <a:defRPr sz="1200"/>
            </a:lvl1pPr>
          </a:lstStyle>
          <a:p>
            <a:endParaRPr lang="en-JM" dirty="0"/>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CF420046-2DA6-4302-89FF-305CA9EB8FE2}" type="slidenum">
              <a:rPr lang="en-JM" smtClean="0"/>
              <a:t>‹#›</a:t>
            </a:fld>
            <a:endParaRPr lang="en-JM" dirty="0"/>
          </a:p>
        </p:txBody>
      </p:sp>
    </p:spTree>
    <p:extLst>
      <p:ext uri="{BB962C8B-B14F-4D97-AF65-F5344CB8AC3E}">
        <p14:creationId xmlns:p14="http://schemas.microsoft.com/office/powerpoint/2010/main" val="2946371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42" y="0"/>
            <a:ext cx="3037840" cy="464820"/>
          </a:xfrm>
          <a:prstGeom prst="rect">
            <a:avLst/>
          </a:prstGeom>
        </p:spPr>
        <p:txBody>
          <a:bodyPr vert="horz" lIns="92446" tIns="46223" rIns="92446" bIns="46223" rtlCol="0"/>
          <a:lstStyle>
            <a:lvl1pPr algn="r">
              <a:defRPr sz="1200"/>
            </a:lvl1pPr>
          </a:lstStyle>
          <a:p>
            <a:fld id="{D7895DA6-6E42-47D8-BBA1-76A0B1211CED}" type="datetimeFigureOut">
              <a:rPr lang="en-US" smtClean="0"/>
              <a:t>10/9/2014</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2" y="8829967"/>
            <a:ext cx="3037840" cy="464820"/>
          </a:xfrm>
          <a:prstGeom prst="rect">
            <a:avLst/>
          </a:prstGeom>
        </p:spPr>
        <p:txBody>
          <a:bodyPr vert="horz" lIns="92446" tIns="46223" rIns="92446" bIns="46223" rtlCol="0" anchor="b"/>
          <a:lstStyle>
            <a:lvl1pPr algn="r">
              <a:defRPr sz="1200"/>
            </a:lvl1pPr>
          </a:lstStyle>
          <a:p>
            <a:fld id="{EC232442-DC34-451D-91BD-3E98C502ACF1}" type="slidenum">
              <a:rPr lang="en-US" smtClean="0"/>
              <a:t>‹#›</a:t>
            </a:fld>
            <a:endParaRPr lang="en-US" dirty="0"/>
          </a:p>
        </p:txBody>
      </p:sp>
    </p:spTree>
    <p:extLst>
      <p:ext uri="{BB962C8B-B14F-4D97-AF65-F5344CB8AC3E}">
        <p14:creationId xmlns:p14="http://schemas.microsoft.com/office/powerpoint/2010/main" val="3937640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ladies and gentlemen. My name is Natalie Wheatle and I’m from JAMPRO. You’ve heard about some of the more traditional methods of financing your business and of course bank loans and investors are common solutions. However, in some cases an entrepreneur simply may not want to bring on investors or cannot secure a loan. My task today is to give you some information on the more nontraditional options that are available to finance your business and your exports.</a:t>
            </a:r>
            <a:endParaRPr lang="en-US" dirty="0"/>
          </a:p>
        </p:txBody>
      </p:sp>
      <p:sp>
        <p:nvSpPr>
          <p:cNvPr id="4" name="Slide Number Placeholder 3"/>
          <p:cNvSpPr>
            <a:spLocks noGrp="1"/>
          </p:cNvSpPr>
          <p:nvPr>
            <p:ph type="sldNum" sz="quarter" idx="10"/>
          </p:nvPr>
        </p:nvSpPr>
        <p:spPr/>
        <p:txBody>
          <a:bodyPr/>
          <a:lstStyle/>
          <a:p>
            <a:fld id="{EC232442-DC34-451D-91BD-3E98C502ACF1}" type="slidenum">
              <a:rPr lang="en-US" smtClean="0"/>
              <a:t>1</a:t>
            </a:fld>
            <a:endParaRPr lang="en-US" dirty="0"/>
          </a:p>
        </p:txBody>
      </p:sp>
    </p:spTree>
    <p:extLst>
      <p:ext uri="{BB962C8B-B14F-4D97-AF65-F5344CB8AC3E}">
        <p14:creationId xmlns:p14="http://schemas.microsoft.com/office/powerpoint/2010/main" val="557799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400" dirty="0" smtClean="0"/>
              <a:t>Now this one is a favourite for most, because it is often considered to be free money. and who doesn’t love free money?</a:t>
            </a:r>
          </a:p>
          <a:p>
            <a:endParaRPr lang="en-029" sz="1400" dirty="0" smtClean="0"/>
          </a:p>
          <a:p>
            <a:r>
              <a:rPr lang="en-029" b="1" dirty="0" smtClean="0"/>
              <a:t>Grants are non payable financing provided by government, non-profits or other organizations to eligible applicant.</a:t>
            </a:r>
          </a:p>
          <a:p>
            <a:endParaRPr lang="en-029" b="1" dirty="0"/>
          </a:p>
          <a:p>
            <a:r>
              <a:rPr lang="en-029" b="1" dirty="0" smtClean="0"/>
              <a:t>They usually target specific industries/sectors</a:t>
            </a:r>
          </a:p>
          <a:p>
            <a:endParaRPr lang="en-029" b="1" dirty="0"/>
          </a:p>
          <a:p>
            <a:r>
              <a:rPr lang="en-029" b="1" dirty="0" smtClean="0"/>
              <a:t>They are highly competitive and required extensive reporting and tracking on how funds are used</a:t>
            </a:r>
          </a:p>
          <a:p>
            <a:endParaRPr lang="en-029" b="1" dirty="0"/>
          </a:p>
          <a:p>
            <a:r>
              <a:rPr lang="en-029" b="1" dirty="0" smtClean="0"/>
              <a:t>And they are usually available on a reimbursable basis</a:t>
            </a:r>
          </a:p>
          <a:p>
            <a:endParaRPr lang="en-029" sz="1400" dirty="0"/>
          </a:p>
        </p:txBody>
      </p:sp>
      <p:sp>
        <p:nvSpPr>
          <p:cNvPr id="4" name="Slide Number Placeholder 3"/>
          <p:cNvSpPr>
            <a:spLocks noGrp="1"/>
          </p:cNvSpPr>
          <p:nvPr>
            <p:ph type="sldNum" sz="quarter" idx="10"/>
          </p:nvPr>
        </p:nvSpPr>
        <p:spPr/>
        <p:txBody>
          <a:bodyPr/>
          <a:lstStyle/>
          <a:p>
            <a:fld id="{EC232442-DC34-451D-91BD-3E98C502ACF1}" type="slidenum">
              <a:rPr lang="en-US" smtClean="0"/>
              <a:t>10</a:t>
            </a:fld>
            <a:endParaRPr lang="en-US" dirty="0"/>
          </a:p>
        </p:txBody>
      </p:sp>
    </p:spTree>
    <p:extLst>
      <p:ext uri="{BB962C8B-B14F-4D97-AF65-F5344CB8AC3E}">
        <p14:creationId xmlns:p14="http://schemas.microsoft.com/office/powerpoint/2010/main" val="242510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400" dirty="0" smtClean="0"/>
              <a:t>Award programmes are similar to grants but usually there isn’t any cash prize. Instead, participants receive in-kind benefits like marketing support, mentoring and cost savings. The one that comes to mind is JAMPRO’s Export Max Programme, which offers capacity building and market penetration support to participants with an objective of entering new markets and increasing export sales.</a:t>
            </a:r>
          </a:p>
          <a:p>
            <a:endParaRPr lang="en-029" dirty="0" smtClean="0"/>
          </a:p>
          <a:p>
            <a:r>
              <a:rPr lang="en-029" sz="1400" dirty="0" smtClean="0"/>
              <a:t>And the final alternative I want to give to you today is this…</a:t>
            </a:r>
            <a:endParaRPr lang="en-029" sz="1400" dirty="0"/>
          </a:p>
        </p:txBody>
      </p:sp>
      <p:sp>
        <p:nvSpPr>
          <p:cNvPr id="4" name="Slide Number Placeholder 3"/>
          <p:cNvSpPr>
            <a:spLocks noGrp="1"/>
          </p:cNvSpPr>
          <p:nvPr>
            <p:ph type="sldNum" sz="quarter" idx="10"/>
          </p:nvPr>
        </p:nvSpPr>
        <p:spPr/>
        <p:txBody>
          <a:bodyPr/>
          <a:lstStyle/>
          <a:p>
            <a:fld id="{EC232442-DC34-451D-91BD-3E98C502ACF1}" type="slidenum">
              <a:rPr lang="en-US" smtClean="0"/>
              <a:t>11</a:t>
            </a:fld>
            <a:endParaRPr lang="en-US" dirty="0"/>
          </a:p>
        </p:txBody>
      </p:sp>
    </p:spTree>
    <p:extLst>
      <p:ext uri="{BB962C8B-B14F-4D97-AF65-F5344CB8AC3E}">
        <p14:creationId xmlns:p14="http://schemas.microsoft.com/office/powerpoint/2010/main" val="738721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b="1" dirty="0" smtClean="0"/>
              <a:t>How about asking your customers to fund your business?</a:t>
            </a:r>
          </a:p>
          <a:p>
            <a:endParaRPr lang="en-029" dirty="0" smtClean="0"/>
          </a:p>
          <a:p>
            <a:r>
              <a:rPr lang="en-029" sz="1400" dirty="0" smtClean="0"/>
              <a:t>Can somebody tell me how?</a:t>
            </a:r>
          </a:p>
        </p:txBody>
      </p:sp>
      <p:sp>
        <p:nvSpPr>
          <p:cNvPr id="4" name="Slide Number Placeholder 3"/>
          <p:cNvSpPr>
            <a:spLocks noGrp="1"/>
          </p:cNvSpPr>
          <p:nvPr>
            <p:ph type="sldNum" sz="quarter" idx="10"/>
          </p:nvPr>
        </p:nvSpPr>
        <p:spPr/>
        <p:txBody>
          <a:bodyPr/>
          <a:lstStyle/>
          <a:p>
            <a:fld id="{EC232442-DC34-451D-91BD-3E98C502ACF1}" type="slidenum">
              <a:rPr lang="en-US" smtClean="0"/>
              <a:t>12</a:t>
            </a:fld>
            <a:endParaRPr lang="en-US" dirty="0"/>
          </a:p>
        </p:txBody>
      </p:sp>
    </p:spTree>
    <p:extLst>
      <p:ext uri="{BB962C8B-B14F-4D97-AF65-F5344CB8AC3E}">
        <p14:creationId xmlns:p14="http://schemas.microsoft.com/office/powerpoint/2010/main" val="308220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brings</a:t>
            </a:r>
            <a:r>
              <a:rPr lang="en-US" baseline="0" dirty="0" smtClean="0"/>
              <a:t> me to end of my presentation. Remember that business in general often requires you to think outside of the box, or in the box for tha</a:t>
            </a:r>
            <a:r>
              <a:rPr lang="en-US" dirty="0" smtClean="0"/>
              <a:t>t matter. Bear in mind that as with any financial decision, the options presented here have multiple benefits and risks that must be thoughtfully explored.</a:t>
            </a:r>
          </a:p>
          <a:p>
            <a:endParaRPr lang="en-US" dirty="0"/>
          </a:p>
          <a:p>
            <a:r>
              <a:rPr lang="en-US" dirty="0" smtClean="0"/>
              <a:t>Thank you.</a:t>
            </a:r>
            <a:endParaRPr lang="en-US" dirty="0"/>
          </a:p>
        </p:txBody>
      </p:sp>
      <p:sp>
        <p:nvSpPr>
          <p:cNvPr id="4" name="Slide Number Placeholder 3"/>
          <p:cNvSpPr>
            <a:spLocks noGrp="1"/>
          </p:cNvSpPr>
          <p:nvPr>
            <p:ph type="sldNum" sz="quarter" idx="10"/>
          </p:nvPr>
        </p:nvSpPr>
        <p:spPr/>
        <p:txBody>
          <a:bodyPr/>
          <a:lstStyle/>
          <a:p>
            <a:fld id="{EC232442-DC34-451D-91BD-3E98C502ACF1}" type="slidenum">
              <a:rPr lang="en-US" smtClean="0"/>
              <a:t>13</a:t>
            </a:fld>
            <a:endParaRPr lang="en-US" dirty="0"/>
          </a:p>
        </p:txBody>
      </p:sp>
    </p:spTree>
    <p:extLst>
      <p:ext uri="{BB962C8B-B14F-4D97-AF65-F5344CB8AC3E}">
        <p14:creationId xmlns:p14="http://schemas.microsoft.com/office/powerpoint/2010/main" val="3259541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dirty="0" smtClean="0"/>
              <a:t>I’ll be looking at the difference between local and international transactions. The financing challenges that SMEs face and then I will delve into some alternative financing options that you may consider.</a:t>
            </a:r>
            <a:endParaRPr lang="en-029" dirty="0"/>
          </a:p>
        </p:txBody>
      </p:sp>
      <p:sp>
        <p:nvSpPr>
          <p:cNvPr id="4" name="Slide Number Placeholder 3"/>
          <p:cNvSpPr>
            <a:spLocks noGrp="1"/>
          </p:cNvSpPr>
          <p:nvPr>
            <p:ph type="sldNum" sz="quarter" idx="10"/>
          </p:nvPr>
        </p:nvSpPr>
        <p:spPr/>
        <p:txBody>
          <a:bodyPr/>
          <a:lstStyle/>
          <a:p>
            <a:fld id="{EC232442-DC34-451D-91BD-3E98C502ACF1}" type="slidenum">
              <a:rPr lang="en-US" smtClean="0"/>
              <a:t>2</a:t>
            </a:fld>
            <a:endParaRPr lang="en-US" dirty="0"/>
          </a:p>
        </p:txBody>
      </p:sp>
    </p:spTree>
    <p:extLst>
      <p:ext uri="{BB962C8B-B14F-4D97-AF65-F5344CB8AC3E}">
        <p14:creationId xmlns:p14="http://schemas.microsoft.com/office/powerpoint/2010/main" val="561984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400" dirty="0" smtClean="0"/>
              <a:t>Exporting generally requires more cash than local transactions do. Why is this so? </a:t>
            </a:r>
          </a:p>
          <a:p>
            <a:endParaRPr lang="en-029" dirty="0"/>
          </a:p>
          <a:p>
            <a:r>
              <a:rPr lang="en-029" b="1" dirty="0" smtClean="0"/>
              <a:t>Well, the trade or transaction cycle is typically longer for export than for local trade. </a:t>
            </a:r>
          </a:p>
          <a:p>
            <a:r>
              <a:rPr lang="en-029" b="1" dirty="0" smtClean="0"/>
              <a:t>Also, international transactions usually involve risks not present in local transactions example shipping and customs. So export transactions therefore require more cash resources than local transactions.</a:t>
            </a:r>
          </a:p>
          <a:p>
            <a:endParaRPr lang="en-029" dirty="0"/>
          </a:p>
          <a:p>
            <a:r>
              <a:rPr lang="en-029" sz="1400" dirty="0" smtClean="0"/>
              <a:t>But then, this creates a further problem for SMEs because</a:t>
            </a:r>
            <a:endParaRPr lang="en-029" sz="1400" dirty="0"/>
          </a:p>
        </p:txBody>
      </p:sp>
      <p:sp>
        <p:nvSpPr>
          <p:cNvPr id="4" name="Slide Number Placeholder 3"/>
          <p:cNvSpPr>
            <a:spLocks noGrp="1"/>
          </p:cNvSpPr>
          <p:nvPr>
            <p:ph type="sldNum" sz="quarter" idx="10"/>
          </p:nvPr>
        </p:nvSpPr>
        <p:spPr/>
        <p:txBody>
          <a:bodyPr/>
          <a:lstStyle/>
          <a:p>
            <a:fld id="{EC232442-DC34-451D-91BD-3E98C502ACF1}" type="slidenum">
              <a:rPr lang="en-US" smtClean="0"/>
              <a:t>3</a:t>
            </a:fld>
            <a:endParaRPr lang="en-US" dirty="0"/>
          </a:p>
        </p:txBody>
      </p:sp>
    </p:spTree>
    <p:extLst>
      <p:ext uri="{BB962C8B-B14F-4D97-AF65-F5344CB8AC3E}">
        <p14:creationId xmlns:p14="http://schemas.microsoft.com/office/powerpoint/2010/main" val="26716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400" dirty="0" smtClean="0"/>
              <a:t>The number one challenge for them is the lack of access to capital. And why is this so.</a:t>
            </a:r>
          </a:p>
          <a:p>
            <a:r>
              <a:rPr lang="en-029" sz="1400" dirty="0" smtClean="0"/>
              <a:t>Well, financial institutions may snob SMEs because of their size and inherent risk. Borrowing requirements are usually small and do not appeal to financial institutions and of course, SMEs may not have access to appropriate collateral.</a:t>
            </a:r>
          </a:p>
          <a:p>
            <a:endParaRPr lang="en-029" sz="1400" dirty="0" smtClean="0"/>
          </a:p>
          <a:p>
            <a:r>
              <a:rPr lang="en-029" sz="1400" dirty="0" smtClean="0"/>
              <a:t>So what are the alternatives?</a:t>
            </a:r>
          </a:p>
          <a:p>
            <a:endParaRPr lang="en-029" sz="1400" dirty="0" smtClean="0"/>
          </a:p>
          <a:p>
            <a:r>
              <a:rPr lang="en-029" sz="1400" dirty="0" smtClean="0"/>
              <a:t>The first one that I want to point out is actually a very common one, personal financing.</a:t>
            </a:r>
          </a:p>
          <a:p>
            <a:endParaRPr lang="en-029" sz="1400" dirty="0"/>
          </a:p>
        </p:txBody>
      </p:sp>
      <p:sp>
        <p:nvSpPr>
          <p:cNvPr id="4" name="Slide Number Placeholder 3"/>
          <p:cNvSpPr>
            <a:spLocks noGrp="1"/>
          </p:cNvSpPr>
          <p:nvPr>
            <p:ph type="sldNum" sz="quarter" idx="10"/>
          </p:nvPr>
        </p:nvSpPr>
        <p:spPr/>
        <p:txBody>
          <a:bodyPr/>
          <a:lstStyle/>
          <a:p>
            <a:fld id="{EC232442-DC34-451D-91BD-3E98C502ACF1}" type="slidenum">
              <a:rPr lang="en-US" smtClean="0"/>
              <a:t>4</a:t>
            </a:fld>
            <a:endParaRPr lang="en-US" dirty="0"/>
          </a:p>
        </p:txBody>
      </p:sp>
    </p:spTree>
    <p:extLst>
      <p:ext uri="{BB962C8B-B14F-4D97-AF65-F5344CB8AC3E}">
        <p14:creationId xmlns:p14="http://schemas.microsoft.com/office/powerpoint/2010/main" val="141305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400" dirty="0" smtClean="0"/>
              <a:t>And there are different avenues through which you may accumulate some more personal money.</a:t>
            </a:r>
          </a:p>
          <a:p>
            <a:endParaRPr lang="en-029" sz="1400" dirty="0" smtClean="0"/>
          </a:p>
          <a:p>
            <a:r>
              <a:rPr lang="en-029" sz="1400" dirty="0" smtClean="0"/>
              <a:t>Increase your income, even though that’s easier said than done.</a:t>
            </a:r>
          </a:p>
          <a:p>
            <a:endParaRPr lang="en-029" dirty="0" smtClean="0"/>
          </a:p>
          <a:p>
            <a:r>
              <a:rPr lang="en-029" b="1" dirty="0" smtClean="0"/>
              <a:t>Sell non, essential personal assets and think high value assets such as that second car, a piece of land, that boat you wish you had the time to us, etc.</a:t>
            </a:r>
          </a:p>
          <a:p>
            <a:endParaRPr lang="en-029" b="1" dirty="0"/>
          </a:p>
          <a:p>
            <a:r>
              <a:rPr lang="en-029" b="1" dirty="0" smtClean="0"/>
              <a:t>You may try cut your expenses, both personal and business and for your business, consider outsourcing or contract manufacturing. There are a lot of facilities out there that are already established that would be more than willing to do contract manufacturing for you.</a:t>
            </a:r>
          </a:p>
          <a:p>
            <a:endParaRPr lang="en-029" dirty="0"/>
          </a:p>
          <a:p>
            <a:r>
              <a:rPr lang="en-029" sz="1400" dirty="0" smtClean="0"/>
              <a:t>And investing in your own business is a good reason to break the piggy bank</a:t>
            </a:r>
            <a:endParaRPr lang="en-029" sz="1400" dirty="0"/>
          </a:p>
        </p:txBody>
      </p:sp>
      <p:sp>
        <p:nvSpPr>
          <p:cNvPr id="4" name="Slide Number Placeholder 3"/>
          <p:cNvSpPr>
            <a:spLocks noGrp="1"/>
          </p:cNvSpPr>
          <p:nvPr>
            <p:ph type="sldNum" sz="quarter" idx="10"/>
          </p:nvPr>
        </p:nvSpPr>
        <p:spPr/>
        <p:txBody>
          <a:bodyPr/>
          <a:lstStyle/>
          <a:p>
            <a:fld id="{EC232442-DC34-451D-91BD-3E98C502ACF1}" type="slidenum">
              <a:rPr lang="en-US" smtClean="0"/>
              <a:t>5</a:t>
            </a:fld>
            <a:endParaRPr lang="en-US" dirty="0"/>
          </a:p>
        </p:txBody>
      </p:sp>
    </p:spTree>
    <p:extLst>
      <p:ext uri="{BB962C8B-B14F-4D97-AF65-F5344CB8AC3E}">
        <p14:creationId xmlns:p14="http://schemas.microsoft.com/office/powerpoint/2010/main" val="173128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dirty="0" smtClean="0"/>
              <a:t>Revenue based financing is another option for funding your exports and there are two main ways.</a:t>
            </a:r>
          </a:p>
          <a:p>
            <a:endParaRPr lang="en-029" dirty="0" smtClean="0"/>
          </a:p>
          <a:p>
            <a:r>
              <a:rPr lang="en-029" b="1" dirty="0" smtClean="0"/>
              <a:t>Factoring, which refers to the purchase of credit worthy accounts receivable in exchange for immediate cash.</a:t>
            </a:r>
          </a:p>
          <a:p>
            <a:endParaRPr lang="en-029" b="1" dirty="0"/>
          </a:p>
          <a:p>
            <a:r>
              <a:rPr lang="en-029" b="1" dirty="0" smtClean="0"/>
              <a:t>Purchase Order financing is similar to factoring, but goes one step further. The financier guarantees the order of a buyer by paying for the product to be manufactures, then taking their cut.</a:t>
            </a:r>
          </a:p>
        </p:txBody>
      </p:sp>
      <p:sp>
        <p:nvSpPr>
          <p:cNvPr id="4" name="Slide Number Placeholder 3"/>
          <p:cNvSpPr>
            <a:spLocks noGrp="1"/>
          </p:cNvSpPr>
          <p:nvPr>
            <p:ph type="sldNum" sz="quarter" idx="10"/>
          </p:nvPr>
        </p:nvSpPr>
        <p:spPr/>
        <p:txBody>
          <a:bodyPr/>
          <a:lstStyle/>
          <a:p>
            <a:fld id="{EC232442-DC34-451D-91BD-3E98C502ACF1}" type="slidenum">
              <a:rPr lang="en-US" smtClean="0"/>
              <a:t>6</a:t>
            </a:fld>
            <a:endParaRPr lang="en-US" dirty="0"/>
          </a:p>
        </p:txBody>
      </p:sp>
    </p:spTree>
    <p:extLst>
      <p:ext uri="{BB962C8B-B14F-4D97-AF65-F5344CB8AC3E}">
        <p14:creationId xmlns:p14="http://schemas.microsoft.com/office/powerpoint/2010/main" val="3622390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400" dirty="0" smtClean="0"/>
              <a:t>There is the good old credit card, which is really not an ideal option, but it is one nonetheless. </a:t>
            </a:r>
          </a:p>
          <a:p>
            <a:endParaRPr lang="en-029" dirty="0" smtClean="0"/>
          </a:p>
          <a:p>
            <a:r>
              <a:rPr lang="en-029" b="1" dirty="0" smtClean="0"/>
              <a:t>A number of companies provide credit cards designed for business use offering low introductory interest rates.</a:t>
            </a:r>
          </a:p>
          <a:p>
            <a:endParaRPr lang="en-029" dirty="0" smtClean="0"/>
          </a:p>
          <a:p>
            <a:r>
              <a:rPr lang="en-029" sz="1400" dirty="0" smtClean="0"/>
              <a:t>But remember that rates after this period is often in the double digit, so try not to consider the credit card option if you don’t have the discipline to manage it.</a:t>
            </a:r>
            <a:endParaRPr lang="en-029" sz="1400" dirty="0"/>
          </a:p>
        </p:txBody>
      </p:sp>
      <p:sp>
        <p:nvSpPr>
          <p:cNvPr id="4" name="Slide Number Placeholder 3"/>
          <p:cNvSpPr>
            <a:spLocks noGrp="1"/>
          </p:cNvSpPr>
          <p:nvPr>
            <p:ph type="sldNum" sz="quarter" idx="10"/>
          </p:nvPr>
        </p:nvSpPr>
        <p:spPr/>
        <p:txBody>
          <a:bodyPr/>
          <a:lstStyle/>
          <a:p>
            <a:fld id="{EC232442-DC34-451D-91BD-3E98C502ACF1}" type="slidenum">
              <a:rPr lang="en-US" smtClean="0"/>
              <a:t>7</a:t>
            </a:fld>
            <a:endParaRPr lang="en-US" dirty="0"/>
          </a:p>
        </p:txBody>
      </p:sp>
    </p:spTree>
    <p:extLst>
      <p:ext uri="{BB962C8B-B14F-4D97-AF65-F5344CB8AC3E}">
        <p14:creationId xmlns:p14="http://schemas.microsoft.com/office/powerpoint/2010/main" val="195402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400" dirty="0" smtClean="0"/>
              <a:t>Crowd funding is becoming a very popular method for raising financing for organizations, from charities to businesses and this is an online platform that aids the access of finance via small amounts donated by a large number of people. And these are just some tips on how to effectively leverage this option.</a:t>
            </a:r>
          </a:p>
          <a:p>
            <a:r>
              <a:rPr lang="en-029" sz="1400" dirty="0" smtClean="0"/>
              <a:t>Ensure that you coin an attractive and engaging brand story</a:t>
            </a:r>
          </a:p>
          <a:p>
            <a:r>
              <a:rPr lang="en-029" sz="1400" dirty="0" smtClean="0"/>
              <a:t>Use videos, images and photos</a:t>
            </a:r>
          </a:p>
          <a:p>
            <a:r>
              <a:rPr lang="en-029" sz="1400" dirty="0" smtClean="0"/>
              <a:t>Network though social media</a:t>
            </a:r>
          </a:p>
          <a:p>
            <a:r>
              <a:rPr lang="en-029" sz="1400" dirty="0" smtClean="0"/>
              <a:t>And remember to recognize though who give you money</a:t>
            </a:r>
          </a:p>
        </p:txBody>
      </p:sp>
      <p:sp>
        <p:nvSpPr>
          <p:cNvPr id="4" name="Slide Number Placeholder 3"/>
          <p:cNvSpPr>
            <a:spLocks noGrp="1"/>
          </p:cNvSpPr>
          <p:nvPr>
            <p:ph type="sldNum" sz="quarter" idx="10"/>
          </p:nvPr>
        </p:nvSpPr>
        <p:spPr/>
        <p:txBody>
          <a:bodyPr/>
          <a:lstStyle/>
          <a:p>
            <a:fld id="{EC232442-DC34-451D-91BD-3E98C502ACF1}" type="slidenum">
              <a:rPr lang="en-US" smtClean="0"/>
              <a:t>8</a:t>
            </a:fld>
            <a:endParaRPr lang="en-US" dirty="0"/>
          </a:p>
        </p:txBody>
      </p:sp>
    </p:spTree>
    <p:extLst>
      <p:ext uri="{BB962C8B-B14F-4D97-AF65-F5344CB8AC3E}">
        <p14:creationId xmlns:p14="http://schemas.microsoft.com/office/powerpoint/2010/main" val="2174505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400" dirty="0" smtClean="0"/>
              <a:t>Competition </a:t>
            </a:r>
            <a:r>
              <a:rPr lang="en-029" sz="1400" dirty="0"/>
              <a:t>is an option and almost all business competitions have a cash prize. Bear in mind however </a:t>
            </a:r>
            <a:r>
              <a:rPr lang="en-029" sz="1400" dirty="0" smtClean="0"/>
              <a:t>that competitions require many hours of time and preparation and although it’s a good short term financial option, it is not a long term financing strategy. And the two that comes to mind are the ….</a:t>
            </a:r>
            <a:endParaRPr lang="en-029" sz="1400" dirty="0"/>
          </a:p>
        </p:txBody>
      </p:sp>
      <p:sp>
        <p:nvSpPr>
          <p:cNvPr id="4" name="Slide Number Placeholder 3"/>
          <p:cNvSpPr>
            <a:spLocks noGrp="1"/>
          </p:cNvSpPr>
          <p:nvPr>
            <p:ph type="sldNum" sz="quarter" idx="10"/>
          </p:nvPr>
        </p:nvSpPr>
        <p:spPr/>
        <p:txBody>
          <a:bodyPr/>
          <a:lstStyle/>
          <a:p>
            <a:fld id="{EC232442-DC34-451D-91BD-3E98C502ACF1}" type="slidenum">
              <a:rPr lang="en-US" smtClean="0"/>
              <a:t>9</a:t>
            </a:fld>
            <a:endParaRPr lang="en-US" dirty="0"/>
          </a:p>
        </p:txBody>
      </p:sp>
    </p:spTree>
    <p:extLst>
      <p:ext uri="{BB962C8B-B14F-4D97-AF65-F5344CB8AC3E}">
        <p14:creationId xmlns:p14="http://schemas.microsoft.com/office/powerpoint/2010/main" val="3441237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1A51C4-6AFA-47AC-A516-DCCE3FCECF6B}" type="datetimeFigureOut">
              <a:rPr lang="en-US" smtClean="0"/>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EC46C3-DFDB-4BB8-AB5D-CC984E7067E1}" type="slidenum">
              <a:rPr lang="en-US" smtClean="0"/>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67400" y="228600"/>
            <a:ext cx="2970924" cy="870829"/>
          </a:xfrm>
          <a:prstGeom prst="rect">
            <a:avLst/>
          </a:prstGeom>
        </p:spPr>
      </p:pic>
    </p:spTree>
    <p:extLst>
      <p:ext uri="{BB962C8B-B14F-4D97-AF65-F5344CB8AC3E}">
        <p14:creationId xmlns:p14="http://schemas.microsoft.com/office/powerpoint/2010/main" val="3589947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A51C4-6AFA-47AC-A516-DCCE3FCECF6B}" type="datetimeFigureOut">
              <a:rPr lang="en-US" smtClean="0"/>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34680639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A51C4-6AFA-47AC-A516-DCCE3FCECF6B}" type="datetimeFigureOut">
              <a:rPr lang="en-US" smtClean="0"/>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42227760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F7CE99-8F9E-4896-8524-D98F556AC2DF}" type="datetimeFigureOut">
              <a:rPr lang="en-GB" smtClean="0">
                <a:solidFill>
                  <a:prstClr val="black">
                    <a:tint val="75000"/>
                  </a:prstClr>
                </a:solidFill>
              </a:rPr>
              <a:pPr/>
              <a:t>09/10/2014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228600"/>
            <a:ext cx="2970924" cy="870829"/>
          </a:xfrm>
          <a:prstGeom prst="rect">
            <a:avLst/>
          </a:prstGeom>
        </p:spPr>
      </p:pic>
    </p:spTree>
    <p:extLst>
      <p:ext uri="{BB962C8B-B14F-4D97-AF65-F5344CB8AC3E}">
        <p14:creationId xmlns:p14="http://schemas.microsoft.com/office/powerpoint/2010/main" val="32622862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lvl1pPr>
              <a:defRPr b="1" cap="sm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7CE99-8F9E-4896-8524-D98F556AC2DF}" type="datetimeFigureOut">
              <a:rPr lang="en-GB" smtClean="0">
                <a:solidFill>
                  <a:prstClr val="black">
                    <a:tint val="75000"/>
                  </a:prstClr>
                </a:solidFill>
              </a:rPr>
              <a:pPr/>
              <a:t>09/10/2014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147721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F7CE99-8F9E-4896-8524-D98F556AC2DF}" type="datetimeFigureOut">
              <a:rPr lang="en-GB" smtClean="0">
                <a:solidFill>
                  <a:prstClr val="black">
                    <a:tint val="75000"/>
                  </a:prstClr>
                </a:solidFill>
              </a:rPr>
              <a:pPr/>
              <a:t>09/10/2014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885701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F7CE99-8F9E-4896-8524-D98F556AC2DF}" type="datetimeFigureOut">
              <a:rPr lang="en-GB" smtClean="0">
                <a:solidFill>
                  <a:prstClr val="black">
                    <a:tint val="75000"/>
                  </a:prstClr>
                </a:solidFill>
              </a:rPr>
              <a:pPr/>
              <a:t>09/10/2014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654082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F7CE99-8F9E-4896-8524-D98F556AC2DF}" type="datetimeFigureOut">
              <a:rPr lang="en-GB" smtClean="0">
                <a:solidFill>
                  <a:prstClr val="black">
                    <a:tint val="75000"/>
                  </a:prstClr>
                </a:solidFill>
              </a:rPr>
              <a:pPr/>
              <a:t>09/10/2014</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453687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F7CE99-8F9E-4896-8524-D98F556AC2DF}" type="datetimeFigureOut">
              <a:rPr lang="en-GB" smtClean="0">
                <a:solidFill>
                  <a:prstClr val="black">
                    <a:tint val="75000"/>
                  </a:prstClr>
                </a:solidFill>
              </a:rPr>
              <a:pPr/>
              <a:t>09/10/2014</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449417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7CE99-8F9E-4896-8524-D98F556AC2DF}" type="datetimeFigureOut">
              <a:rPr lang="en-GB" smtClean="0">
                <a:solidFill>
                  <a:prstClr val="black">
                    <a:tint val="75000"/>
                  </a:prstClr>
                </a:solidFill>
              </a:rPr>
              <a:pPr/>
              <a:t>09/10/2014</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525721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7CE99-8F9E-4896-8524-D98F556AC2DF}" type="datetimeFigureOut">
              <a:rPr lang="en-GB" smtClean="0">
                <a:solidFill>
                  <a:prstClr val="black">
                    <a:tint val="75000"/>
                  </a:prstClr>
                </a:solidFill>
              </a:rPr>
              <a:pPr/>
              <a:t>09/10/2014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370684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A51C4-6AFA-47AC-A516-DCCE3FCECF6B}" type="datetimeFigureOut">
              <a:rPr lang="en-US" smtClean="0"/>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42469674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7CE99-8F9E-4896-8524-D98F556AC2DF}" type="datetimeFigureOut">
              <a:rPr lang="en-GB" smtClean="0">
                <a:solidFill>
                  <a:prstClr val="black">
                    <a:tint val="75000"/>
                  </a:prstClr>
                </a:solidFill>
              </a:rPr>
              <a:pPr/>
              <a:t>09/10/2014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3707738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7CE99-8F9E-4896-8524-D98F556AC2DF}" type="datetimeFigureOut">
              <a:rPr lang="en-GB" smtClean="0">
                <a:solidFill>
                  <a:prstClr val="black">
                    <a:tint val="75000"/>
                  </a:prstClr>
                </a:solidFill>
              </a:rPr>
              <a:pPr/>
              <a:t>09/10/2014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952407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7CE99-8F9E-4896-8524-D98F556AC2DF}" type="datetimeFigureOut">
              <a:rPr lang="en-GB" smtClean="0">
                <a:solidFill>
                  <a:prstClr val="black">
                    <a:tint val="75000"/>
                  </a:prstClr>
                </a:solidFill>
              </a:rPr>
              <a:pPr/>
              <a:t>09/10/2014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482627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1A51C4-6AFA-47AC-A516-DCCE3FCECF6B}" type="datetimeFigureOut">
              <a:rPr lang="en-US" smtClean="0"/>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36397316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A51C4-6AFA-47AC-A516-DCCE3FCECF6B}" type="datetimeFigureOut">
              <a:rPr lang="en-US" smtClean="0"/>
              <a:t>10/9/2014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11734530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A51C4-6AFA-47AC-A516-DCCE3FCECF6B}" type="datetimeFigureOut">
              <a:rPr lang="en-US" smtClean="0"/>
              <a:t>10/9/2014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40691312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A51C4-6AFA-47AC-A516-DCCE3FCECF6B}" type="datetimeFigureOut">
              <a:rPr lang="en-US" smtClean="0"/>
              <a:t>10/9/2014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19633080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A51C4-6AFA-47AC-A516-DCCE3FCECF6B}" type="datetimeFigureOut">
              <a:rPr lang="en-US" smtClean="0"/>
              <a:t>10/9/2014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29185776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A51C4-6AFA-47AC-A516-DCCE3FCECF6B}" type="datetimeFigureOut">
              <a:rPr lang="en-US" smtClean="0"/>
              <a:t>10/9/2014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3551025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A51C4-6AFA-47AC-A516-DCCE3FCECF6B}" type="datetimeFigureOut">
              <a:rPr lang="en-US" smtClean="0"/>
              <a:t>10/9/2014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EC46C3-DFDB-4BB8-AB5D-CC984E7067E1}" type="slidenum">
              <a:rPr lang="en-US" smtClean="0"/>
              <a:t>‹#›</a:t>
            </a:fld>
            <a:endParaRPr lang="en-US" dirty="0"/>
          </a:p>
        </p:txBody>
      </p:sp>
    </p:spTree>
    <p:extLst>
      <p:ext uri="{BB962C8B-B14F-4D97-AF65-F5344CB8AC3E}">
        <p14:creationId xmlns:p14="http://schemas.microsoft.com/office/powerpoint/2010/main" val="16447448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4725" y="457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A51C4-6AFA-47AC-A516-DCCE3FCECF6B}" type="datetimeFigureOut">
              <a:rPr lang="en-US" smtClean="0"/>
              <a:t>10/9/2014</a:t>
            </a:fld>
            <a:endParaRPr lang="en-US" dirty="0"/>
          </a:p>
        </p:txBody>
      </p:sp>
      <p:sp>
        <p:nvSpPr>
          <p:cNvPr id="5" name="Footer Placeholder 4"/>
          <p:cNvSpPr>
            <a:spLocks noGrp="1"/>
          </p:cNvSpPr>
          <p:nvPr>
            <p:ph type="ftr" sz="quarter" idx="3"/>
          </p:nvPr>
        </p:nvSpPr>
        <p:spPr>
          <a:xfrm>
            <a:off x="1371600" y="6324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C46C3-DFDB-4BB8-AB5D-CC984E7067E1}" type="slidenum">
              <a:rPr lang="en-US" smtClean="0"/>
              <a:t>‹#›</a:t>
            </a:fld>
            <a:endParaRPr lang="en-US" dirty="0"/>
          </a:p>
        </p:txBody>
      </p:sp>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62800" y="152401"/>
            <a:ext cx="1766325" cy="518138"/>
          </a:xfrm>
          <a:prstGeom prst="rect">
            <a:avLst/>
          </a:prstGeom>
        </p:spPr>
      </p:pic>
    </p:spTree>
    <p:extLst>
      <p:ext uri="{BB962C8B-B14F-4D97-AF65-F5344CB8AC3E}">
        <p14:creationId xmlns:p14="http://schemas.microsoft.com/office/powerpoint/2010/main" val="7627289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4725" y="457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7CE99-8F9E-4896-8524-D98F556AC2DF}" type="datetimeFigureOut">
              <a:rPr lang="en-GB" smtClean="0">
                <a:solidFill>
                  <a:prstClr val="black">
                    <a:tint val="75000"/>
                  </a:prstClr>
                </a:solidFill>
              </a:rPr>
              <a:pPr/>
              <a:t>09/10/2014</a:t>
            </a:fld>
            <a:endParaRPr lang="en-GB" dirty="0">
              <a:solidFill>
                <a:prstClr val="black">
                  <a:tint val="75000"/>
                </a:prstClr>
              </a:solidFill>
            </a:endParaRPr>
          </a:p>
        </p:txBody>
      </p:sp>
      <p:sp>
        <p:nvSpPr>
          <p:cNvPr id="5" name="Footer Placeholder 4"/>
          <p:cNvSpPr>
            <a:spLocks noGrp="1"/>
          </p:cNvSpPr>
          <p:nvPr>
            <p:ph type="ftr" sz="quarter" idx="3"/>
          </p:nvPr>
        </p:nvSpPr>
        <p:spPr>
          <a:xfrm>
            <a:off x="1371600" y="6324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1188E-F21F-41D5-BE20-E2DA557D7DB9}" type="slidenum">
              <a:rPr lang="en-GB" smtClean="0">
                <a:solidFill>
                  <a:prstClr val="black">
                    <a:tint val="75000"/>
                  </a:prstClr>
                </a:solidFill>
              </a:rPr>
              <a:pPr/>
              <a:t>‹#›</a:t>
            </a:fld>
            <a:endParaRPr lang="en-GB" dirty="0">
              <a:solidFill>
                <a:prstClr val="black">
                  <a:tint val="75000"/>
                </a:prstClr>
              </a:solidFill>
            </a:endParaRPr>
          </a:p>
        </p:txBody>
      </p:sp>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62800" y="152401"/>
            <a:ext cx="1766325" cy="518138"/>
          </a:xfrm>
          <a:prstGeom prst="rect">
            <a:avLst/>
          </a:prstGeom>
        </p:spPr>
      </p:pic>
    </p:spTree>
    <p:extLst>
      <p:ext uri="{BB962C8B-B14F-4D97-AF65-F5344CB8AC3E}">
        <p14:creationId xmlns:p14="http://schemas.microsoft.com/office/powerpoint/2010/main" val="6730419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hyperlink" Target="http://www.tradeandinvestjamaica.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hyperlink" Target="http://www.indiegogo.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743200"/>
            <a:ext cx="8077200" cy="2028800"/>
          </a:xfrm>
        </p:spPr>
        <p:txBody>
          <a:bodyPr>
            <a:normAutofit/>
          </a:bodyPr>
          <a:lstStyle/>
          <a:p>
            <a:r>
              <a:rPr lang="en-US" b="1" dirty="0" smtClean="0">
                <a:ln w="11430"/>
                <a:solidFill>
                  <a:schemeClr val="accent6">
                    <a:lumMod val="75000"/>
                  </a:schemeClr>
                </a:solidFill>
                <a:effectLst>
                  <a:outerShdw blurRad="80000" dist="40000" dir="5040000" algn="tl">
                    <a:srgbClr val="000000">
                      <a:alpha val="30000"/>
                    </a:srgbClr>
                  </a:outerShdw>
                </a:effectLst>
              </a:rPr>
              <a:t>Export Financing: Alternative Options</a:t>
            </a:r>
            <a:endParaRPr lang="en-GB" sz="2800" b="1" i="1" cap="small" dirty="0">
              <a:solidFill>
                <a:schemeClr val="bg1"/>
              </a:solidFill>
            </a:endParaRPr>
          </a:p>
        </p:txBody>
      </p:sp>
      <p:sp>
        <p:nvSpPr>
          <p:cNvPr id="3" name="Subtitle 2"/>
          <p:cNvSpPr>
            <a:spLocks noGrp="1"/>
          </p:cNvSpPr>
          <p:nvPr>
            <p:ph type="subTitle" idx="1"/>
          </p:nvPr>
        </p:nvSpPr>
        <p:spPr>
          <a:xfrm>
            <a:off x="762000" y="5257800"/>
            <a:ext cx="7554416" cy="1296144"/>
          </a:xfrm>
        </p:spPr>
        <p:txBody>
          <a:bodyPr>
            <a:normAutofit/>
          </a:bodyPr>
          <a:lstStyle/>
          <a:p>
            <a:pPr algn="r">
              <a:lnSpc>
                <a:spcPct val="90000"/>
              </a:lnSpc>
            </a:pPr>
            <a:endParaRPr lang="en-US" sz="1800" b="1" dirty="0">
              <a:solidFill>
                <a:schemeClr val="bg1"/>
              </a:solidFill>
              <a:cs typeface="Calibri" pitchFamily="34" charset="0"/>
            </a:endParaRPr>
          </a:p>
          <a:p>
            <a:pPr algn="r">
              <a:lnSpc>
                <a:spcPct val="90000"/>
              </a:lnSpc>
            </a:pPr>
            <a:endParaRPr lang="en-US" sz="1800" b="1" dirty="0">
              <a:solidFill>
                <a:schemeClr val="bg1"/>
              </a:solidFill>
              <a:cs typeface="Calibri" pitchFamily="34" charset="0"/>
            </a:endParaRPr>
          </a:p>
          <a:p>
            <a:pPr algn="r">
              <a:lnSpc>
                <a:spcPct val="90000"/>
              </a:lnSpc>
            </a:pPr>
            <a:r>
              <a:rPr lang="en-US" sz="1800" b="1" dirty="0" smtClean="0">
                <a:solidFill>
                  <a:schemeClr val="bg1"/>
                </a:solidFill>
                <a:cs typeface="Calibri" pitchFamily="34" charset="0"/>
              </a:rPr>
              <a:t>Natalie Wheatle</a:t>
            </a:r>
          </a:p>
          <a:p>
            <a:pPr algn="r">
              <a:lnSpc>
                <a:spcPct val="90000"/>
              </a:lnSpc>
            </a:pPr>
            <a:r>
              <a:rPr lang="en-US" sz="1800" b="1" dirty="0" smtClean="0">
                <a:solidFill>
                  <a:schemeClr val="bg1"/>
                </a:solidFill>
                <a:cs typeface="Calibri" pitchFamily="34" charset="0"/>
              </a:rPr>
              <a:t>October 9</a:t>
            </a:r>
            <a:r>
              <a:rPr lang="en-US" sz="1800" b="1" dirty="0" smtClean="0">
                <a:solidFill>
                  <a:schemeClr val="bg1"/>
                </a:solidFill>
                <a:cs typeface="Calibri" pitchFamily="34" charset="0"/>
              </a:rPr>
              <a:t>, </a:t>
            </a:r>
            <a:r>
              <a:rPr lang="en-US" sz="1800" b="1" dirty="0" smtClean="0">
                <a:solidFill>
                  <a:schemeClr val="bg1"/>
                </a:solidFill>
                <a:cs typeface="Calibri" pitchFamily="34" charset="0"/>
              </a:rPr>
              <a:t>2014</a:t>
            </a:r>
            <a:endParaRPr lang="en-US" sz="1800" b="1" dirty="0">
              <a:solidFill>
                <a:schemeClr val="bg1"/>
              </a:solidFill>
              <a:cs typeface="Calibri" pitchFamily="34" charset="0"/>
            </a:endParaRPr>
          </a:p>
        </p:txBody>
      </p:sp>
    </p:spTree>
    <p:extLst>
      <p:ext uri="{BB962C8B-B14F-4D97-AF65-F5344CB8AC3E}">
        <p14:creationId xmlns:p14="http://schemas.microsoft.com/office/powerpoint/2010/main" val="2168328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smtClean="0"/>
              <a:t/>
            </a:r>
            <a:br>
              <a:rPr lang="en-JM" dirty="0" smtClean="0"/>
            </a:br>
            <a:r>
              <a:rPr lang="en-JM" sz="4900" b="1" cap="small" dirty="0" smtClean="0"/>
              <a:t>Grant Funding</a:t>
            </a:r>
            <a:r>
              <a:rPr lang="en-JM" dirty="0"/>
              <a:t/>
            </a:r>
            <a:br>
              <a:rPr lang="en-JM" dirty="0"/>
            </a:br>
            <a:endParaRPr lang="en-JM" dirty="0"/>
          </a:p>
        </p:txBody>
      </p:sp>
      <p:sp>
        <p:nvSpPr>
          <p:cNvPr id="3" name="Content Placeholder 2"/>
          <p:cNvSpPr>
            <a:spLocks noGrp="1"/>
          </p:cNvSpPr>
          <p:nvPr>
            <p:ph idx="1"/>
          </p:nvPr>
        </p:nvSpPr>
        <p:spPr/>
        <p:txBody>
          <a:bodyPr>
            <a:normAutofit fontScale="70000" lnSpcReduction="20000"/>
          </a:bodyPr>
          <a:lstStyle/>
          <a:p>
            <a:pPr algn="just">
              <a:defRPr/>
            </a:pPr>
            <a:r>
              <a:rPr lang="en-US" sz="4000" dirty="0" smtClean="0"/>
              <a:t>Non-payable financing provided by government, nonprofits or other organizations to eligible applicants</a:t>
            </a:r>
          </a:p>
          <a:p>
            <a:pPr marL="0" indent="0" algn="just">
              <a:buNone/>
              <a:defRPr/>
            </a:pPr>
            <a:endParaRPr lang="en-US" sz="4000" dirty="0" smtClean="0"/>
          </a:p>
          <a:p>
            <a:pPr algn="just">
              <a:defRPr/>
            </a:pPr>
            <a:r>
              <a:rPr lang="en-US" sz="4000" dirty="0" smtClean="0"/>
              <a:t>Usually targeted to specific industries/sectors</a:t>
            </a:r>
          </a:p>
          <a:p>
            <a:pPr marL="0" indent="0" algn="just">
              <a:buNone/>
              <a:defRPr/>
            </a:pPr>
            <a:endParaRPr lang="en-US" sz="4000" dirty="0" smtClean="0"/>
          </a:p>
          <a:p>
            <a:pPr algn="just">
              <a:defRPr/>
            </a:pPr>
            <a:r>
              <a:rPr lang="en-US" sz="4000" dirty="0" smtClean="0"/>
              <a:t>Highly competitive and requires extensive reporting and tracking on how funds are being used</a:t>
            </a:r>
          </a:p>
          <a:p>
            <a:pPr marL="0" indent="0" algn="just">
              <a:buNone/>
              <a:defRPr/>
            </a:pPr>
            <a:endParaRPr lang="en-US" sz="4000" dirty="0"/>
          </a:p>
          <a:p>
            <a:pPr algn="just">
              <a:defRPr/>
            </a:pPr>
            <a:r>
              <a:rPr lang="en-US" sz="4000" dirty="0" smtClean="0"/>
              <a:t>Usually </a:t>
            </a:r>
            <a:r>
              <a:rPr lang="en-US" sz="4000" dirty="0"/>
              <a:t>a</a:t>
            </a:r>
            <a:r>
              <a:rPr lang="en-US" sz="4000" dirty="0" smtClean="0"/>
              <a:t>vailable </a:t>
            </a:r>
            <a:r>
              <a:rPr lang="en-US" sz="4000" dirty="0"/>
              <a:t>on a reimbursable </a:t>
            </a:r>
            <a:r>
              <a:rPr lang="en-US" sz="4000" dirty="0" smtClean="0"/>
              <a:t>basis</a:t>
            </a:r>
          </a:p>
          <a:p>
            <a:pPr marL="0" indent="0" algn="just">
              <a:buNone/>
              <a:defRPr/>
            </a:pPr>
            <a:endParaRPr lang="en-US" dirty="0" smtClean="0"/>
          </a:p>
          <a:p>
            <a:pPr marL="0" indent="0" algn="just">
              <a:buNone/>
              <a:defRPr/>
            </a:pPr>
            <a:endParaRPr lang="en-US" dirty="0" smtClean="0"/>
          </a:p>
          <a:p>
            <a:pPr marL="0" indent="0" algn="just">
              <a:buNone/>
              <a:defRPr/>
            </a:pPr>
            <a:endParaRPr lang="en-US" dirty="0"/>
          </a:p>
          <a:p>
            <a:pPr marL="0" indent="0">
              <a:buNone/>
            </a:pPr>
            <a:endParaRPr lang="en-JM" u="sng" dirty="0"/>
          </a:p>
        </p:txBody>
      </p:sp>
    </p:spTree>
    <p:extLst>
      <p:ext uri="{BB962C8B-B14F-4D97-AF65-F5344CB8AC3E}">
        <p14:creationId xmlns:p14="http://schemas.microsoft.com/office/powerpoint/2010/main" val="3097422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029" b="1" cap="small" dirty="0" smtClean="0"/>
              <a:t>Award Programmes</a:t>
            </a:r>
            <a:r>
              <a:rPr lang="en-JM" sz="4900" b="1" cap="small" dirty="0"/>
              <a:t/>
            </a:r>
            <a:br>
              <a:rPr lang="en-JM" sz="4900" b="1" cap="small" dirty="0"/>
            </a:br>
            <a:endParaRPr lang="en-JM" sz="4900" b="1" cap="small" dirty="0"/>
          </a:p>
        </p:txBody>
      </p:sp>
      <p:sp>
        <p:nvSpPr>
          <p:cNvPr id="6" name="Content Placeholder 5"/>
          <p:cNvSpPr>
            <a:spLocks noGrp="1"/>
          </p:cNvSpPr>
          <p:nvPr>
            <p:ph idx="1"/>
          </p:nvPr>
        </p:nvSpPr>
        <p:spPr>
          <a:xfrm>
            <a:off x="4470400" y="1772568"/>
            <a:ext cx="4800600" cy="4783858"/>
          </a:xfrm>
        </p:spPr>
        <p:txBody>
          <a:bodyPr>
            <a:normAutofit/>
          </a:bodyPr>
          <a:lstStyle/>
          <a:p>
            <a:r>
              <a:rPr lang="en-US" dirty="0" smtClean="0"/>
              <a:t>Marketing</a:t>
            </a:r>
          </a:p>
          <a:p>
            <a:r>
              <a:rPr lang="en-US" dirty="0" smtClean="0"/>
              <a:t>Increase in Credibility</a:t>
            </a:r>
          </a:p>
          <a:p>
            <a:r>
              <a:rPr lang="en-US" dirty="0" smtClean="0"/>
              <a:t>Mentoring and Coaching</a:t>
            </a:r>
          </a:p>
          <a:p>
            <a:r>
              <a:rPr lang="en-US" dirty="0" smtClean="0"/>
              <a:t>Cost Savings</a:t>
            </a:r>
          </a:p>
          <a:p>
            <a:pPr marL="0" indent="0">
              <a:buNone/>
            </a:pP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5238" b="26500"/>
          <a:stretch/>
        </p:blipFill>
        <p:spPr>
          <a:xfrm>
            <a:off x="2133600" y="4724400"/>
            <a:ext cx="5105400" cy="1610383"/>
          </a:xfrm>
          <a:prstGeom prst="rect">
            <a:avLst/>
          </a:prstGeom>
        </p:spPr>
      </p:pic>
      <p:sp>
        <p:nvSpPr>
          <p:cNvPr id="5" name="Notched Right Arrow 4"/>
          <p:cNvSpPr/>
          <p:nvPr/>
        </p:nvSpPr>
        <p:spPr>
          <a:xfrm>
            <a:off x="228600" y="1905000"/>
            <a:ext cx="4038600" cy="2057400"/>
          </a:xfrm>
          <a:prstGeom prst="notched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029" sz="3200" b="1" dirty="0" smtClean="0"/>
              <a:t>In-Kind Benefits</a:t>
            </a:r>
            <a:endParaRPr lang="en-029" sz="3200" b="1" dirty="0"/>
          </a:p>
        </p:txBody>
      </p:sp>
    </p:spTree>
    <p:extLst>
      <p:ext uri="{BB962C8B-B14F-4D97-AF65-F5344CB8AC3E}">
        <p14:creationId xmlns:p14="http://schemas.microsoft.com/office/powerpoint/2010/main" val="1008238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smtClean="0"/>
              <a:t/>
            </a:r>
            <a:br>
              <a:rPr lang="en-JM" dirty="0" smtClean="0"/>
            </a:br>
            <a:r>
              <a:rPr lang="en-JM" sz="4900" b="1" cap="small" dirty="0" smtClean="0"/>
              <a:t>How about asking your customers to fund your business?</a:t>
            </a:r>
            <a:endParaRPr lang="en-JM" dirty="0"/>
          </a:p>
        </p:txBody>
      </p:sp>
      <p:pic>
        <p:nvPicPr>
          <p:cNvPr id="4098" name="Picture 2" descr="http://www.barrytassincfo.com/files/2013/07/deposit.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26000" y="2451102"/>
            <a:ext cx="3452813" cy="2362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0" y="2208384"/>
            <a:ext cx="3505200" cy="1015663"/>
          </a:xfrm>
          <a:prstGeom prst="rect">
            <a:avLst/>
          </a:prstGeom>
          <a:noFill/>
        </p:spPr>
        <p:txBody>
          <a:bodyPr wrap="square" rtlCol="0">
            <a:spAutoFit/>
          </a:bodyPr>
          <a:lstStyle/>
          <a:p>
            <a:r>
              <a:rPr lang="en-029" sz="6000" b="1" i="1" dirty="0" smtClean="0">
                <a:solidFill>
                  <a:srgbClr val="C00000"/>
                </a:solidFill>
              </a:rPr>
              <a:t>Request a</a:t>
            </a:r>
            <a:r>
              <a:rPr lang="en-029" sz="4000" b="1" i="1" dirty="0" smtClean="0">
                <a:solidFill>
                  <a:srgbClr val="C00000"/>
                </a:solidFill>
              </a:rPr>
              <a:t> </a:t>
            </a:r>
            <a:endParaRPr lang="en-029" sz="4000" b="1" i="1" dirty="0">
              <a:solidFill>
                <a:srgbClr val="C00000"/>
              </a:solidFill>
            </a:endParaRPr>
          </a:p>
        </p:txBody>
      </p:sp>
      <p:sp>
        <p:nvSpPr>
          <p:cNvPr id="3" name="TextBox 2"/>
          <p:cNvSpPr txBox="1"/>
          <p:nvPr/>
        </p:nvSpPr>
        <p:spPr>
          <a:xfrm>
            <a:off x="355600" y="5334000"/>
            <a:ext cx="6934200" cy="1015663"/>
          </a:xfrm>
          <a:prstGeom prst="rect">
            <a:avLst/>
          </a:prstGeom>
          <a:noFill/>
        </p:spPr>
        <p:txBody>
          <a:bodyPr wrap="square" rtlCol="0">
            <a:spAutoFit/>
          </a:bodyPr>
          <a:lstStyle/>
          <a:p>
            <a:r>
              <a:rPr lang="en-029" sz="6000" b="1" i="1" dirty="0" smtClean="0">
                <a:solidFill>
                  <a:srgbClr val="C00000"/>
                </a:solidFill>
              </a:rPr>
              <a:t>They may want to</a:t>
            </a:r>
            <a:endParaRPr lang="en-029"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450" y="5047543"/>
            <a:ext cx="2343150" cy="1810457"/>
          </a:xfrm>
          <a:prstGeom prst="rect">
            <a:avLst/>
          </a:prstGeom>
        </p:spPr>
      </p:pic>
    </p:spTree>
    <p:extLst>
      <p:ext uri="{BB962C8B-B14F-4D97-AF65-F5344CB8AC3E}">
        <p14:creationId xmlns:p14="http://schemas.microsoft.com/office/powerpoint/2010/main" val="34287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4525963"/>
          </a:xfrm>
        </p:spPr>
        <p:txBody>
          <a:bodyPr>
            <a:normAutofit/>
          </a:bodyPr>
          <a:lstStyle/>
          <a:p>
            <a:pPr marL="0" indent="0">
              <a:buNone/>
            </a:pPr>
            <a:r>
              <a:rPr lang="en-US" sz="2000" dirty="0" smtClean="0">
                <a:latin typeface="Calibri" pitchFamily="34" charset="0"/>
                <a:cs typeface="Calibri" pitchFamily="34" charset="0"/>
              </a:rPr>
              <a:t>			</a:t>
            </a:r>
          </a:p>
          <a:p>
            <a:pPr marL="0" indent="0" algn="ctr">
              <a:buNone/>
            </a:pPr>
            <a:r>
              <a:rPr lang="en-US" sz="4000" b="1" dirty="0" smtClean="0">
                <a:latin typeface="Arial Narrow" pitchFamily="34" charset="0"/>
                <a:cs typeface="Calibri" pitchFamily="34" charset="0"/>
              </a:rPr>
              <a:t>THANK YOU</a:t>
            </a:r>
          </a:p>
          <a:p>
            <a:pPr marL="0" indent="0" algn="ctr">
              <a:buNone/>
            </a:pPr>
            <a:r>
              <a:rPr lang="en-US" sz="3600" b="1" dirty="0" smtClean="0">
                <a:latin typeface="Arial Narrow" pitchFamily="34" charset="0"/>
                <a:cs typeface="Calibri" pitchFamily="34" charset="0"/>
                <a:hlinkClick r:id="rId3"/>
              </a:rPr>
              <a:t>www.tradeandinvestjamaica.org</a:t>
            </a:r>
            <a:endParaRPr lang="en-US" sz="3600" b="1" dirty="0" smtClean="0">
              <a:latin typeface="Arial Narrow" pitchFamily="34" charset="0"/>
              <a:cs typeface="Calibri" pitchFamily="34" charset="0"/>
            </a:endParaRPr>
          </a:p>
          <a:p>
            <a:pPr marL="0" indent="0" algn="ctr">
              <a:buNone/>
            </a:pPr>
            <a:r>
              <a:rPr lang="en-US" sz="3600" b="1" dirty="0" smtClean="0">
                <a:latin typeface="Arial Narrow" pitchFamily="34" charset="0"/>
                <a:cs typeface="Calibri" pitchFamily="34" charset="0"/>
              </a:rPr>
              <a:t>E: info@jamprocorp.com</a:t>
            </a:r>
          </a:p>
          <a:p>
            <a:pPr marL="0" indent="0" algn="ctr">
              <a:buNone/>
            </a:pPr>
            <a:r>
              <a:rPr lang="en-US" sz="4000" b="1" dirty="0" smtClean="0">
                <a:latin typeface="Arial Narrow" pitchFamily="34" charset="0"/>
                <a:cs typeface="Calibri" pitchFamily="34" charset="0"/>
              </a:rPr>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4371191"/>
            <a:ext cx="2776360" cy="233440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0780" y="4426114"/>
            <a:ext cx="3082620" cy="2279486"/>
          </a:xfrm>
          <a:prstGeom prst="rect">
            <a:avLst/>
          </a:prstGeom>
        </p:spPr>
      </p:pic>
    </p:spTree>
    <p:extLst>
      <p:ext uri="{BB962C8B-B14F-4D97-AF65-F5344CB8AC3E}">
        <p14:creationId xmlns:p14="http://schemas.microsoft.com/office/powerpoint/2010/main" val="2556322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JM" dirty="0" smtClean="0"/>
              <a:t>Agenda</a:t>
            </a:r>
            <a:endParaRPr lang="en-JM" dirty="0"/>
          </a:p>
        </p:txBody>
      </p:sp>
      <p:sp>
        <p:nvSpPr>
          <p:cNvPr id="3" name="Content Placeholder 2"/>
          <p:cNvSpPr>
            <a:spLocks noGrp="1"/>
          </p:cNvSpPr>
          <p:nvPr>
            <p:ph idx="1"/>
          </p:nvPr>
        </p:nvSpPr>
        <p:spPr/>
        <p:txBody>
          <a:bodyPr>
            <a:normAutofit/>
          </a:bodyPr>
          <a:lstStyle/>
          <a:p>
            <a:pPr marL="0" indent="0">
              <a:buNone/>
            </a:pPr>
            <a:endParaRPr lang="en-JM" dirty="0"/>
          </a:p>
          <a:p>
            <a:endParaRPr lang="en-JM" dirty="0"/>
          </a:p>
        </p:txBody>
      </p:sp>
      <p:graphicFrame>
        <p:nvGraphicFramePr>
          <p:cNvPr id="5" name="Diagram 4"/>
          <p:cNvGraphicFramePr/>
          <p:nvPr>
            <p:extLst>
              <p:ext uri="{D42A27DB-BD31-4B8C-83A1-F6EECF244321}">
                <p14:modId xmlns:p14="http://schemas.microsoft.com/office/powerpoint/2010/main" val="660745723"/>
              </p:ext>
            </p:extLst>
          </p:nvPr>
        </p:nvGraphicFramePr>
        <p:xfrm>
          <a:off x="1600200" y="204284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6671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w="11430"/>
                <a:effectLst>
                  <a:outerShdw blurRad="80000" dist="40000" dir="5040000" algn="tl">
                    <a:srgbClr val="000000">
                      <a:alpha val="30000"/>
                    </a:srgbClr>
                  </a:outerShdw>
                </a:effectLst>
              </a:rPr>
              <a:t>Introduction</a:t>
            </a:r>
            <a:endParaRPr lang="en-JM" dirty="0">
              <a:ln w="11430"/>
              <a:effectLst>
                <a:outerShdw blurRad="80000" dist="40000" dir="5040000" algn="tl">
                  <a:srgbClr val="000000">
                    <a:alpha val="30000"/>
                  </a:srgbClr>
                </a:outerShdw>
              </a:effectLst>
            </a:endParaRPr>
          </a:p>
        </p:txBody>
      </p:sp>
      <p:sp>
        <p:nvSpPr>
          <p:cNvPr id="3" name="Content Placeholder 2"/>
          <p:cNvSpPr>
            <a:spLocks noGrp="1"/>
          </p:cNvSpPr>
          <p:nvPr>
            <p:ph idx="1"/>
          </p:nvPr>
        </p:nvSpPr>
        <p:spPr/>
        <p:txBody>
          <a:bodyPr>
            <a:normAutofit fontScale="92500" lnSpcReduction="20000"/>
          </a:bodyPr>
          <a:lstStyle/>
          <a:p>
            <a:pPr algn="just">
              <a:defRPr/>
            </a:pPr>
            <a:r>
              <a:rPr lang="en-US" dirty="0"/>
              <a:t>The trade or transaction cycle is </a:t>
            </a:r>
            <a:r>
              <a:rPr lang="en-US" dirty="0" smtClean="0"/>
              <a:t>typically </a:t>
            </a:r>
            <a:r>
              <a:rPr lang="en-US" dirty="0"/>
              <a:t>longer for export than for local trade</a:t>
            </a:r>
          </a:p>
          <a:p>
            <a:pPr algn="just">
              <a:defRPr/>
            </a:pPr>
            <a:endParaRPr lang="en-US" dirty="0"/>
          </a:p>
          <a:p>
            <a:pPr algn="just">
              <a:defRPr/>
            </a:pPr>
            <a:r>
              <a:rPr lang="en-US" dirty="0"/>
              <a:t>International </a:t>
            </a:r>
            <a:r>
              <a:rPr lang="en-US" dirty="0" smtClean="0"/>
              <a:t>transactions </a:t>
            </a:r>
            <a:r>
              <a:rPr lang="en-US" dirty="0"/>
              <a:t>usually involve risks not present in local transactions e.g. exchange rate fluctuations, issues of cross border, shipping, customs, etc.</a:t>
            </a:r>
          </a:p>
          <a:p>
            <a:pPr marL="0" indent="0" algn="just">
              <a:buNone/>
              <a:defRPr/>
            </a:pPr>
            <a:endParaRPr lang="en-US" dirty="0"/>
          </a:p>
          <a:p>
            <a:pPr algn="just">
              <a:defRPr/>
            </a:pPr>
            <a:r>
              <a:rPr lang="en-US" dirty="0"/>
              <a:t>Export transactions therefore require more cash resources than local transactions</a:t>
            </a:r>
          </a:p>
          <a:p>
            <a:pPr marL="0" indent="0">
              <a:buNone/>
            </a:pPr>
            <a:endParaRPr lang="en-JM" dirty="0"/>
          </a:p>
        </p:txBody>
      </p:sp>
    </p:spTree>
    <p:extLst>
      <p:ext uri="{BB962C8B-B14F-4D97-AF65-F5344CB8AC3E}">
        <p14:creationId xmlns:p14="http://schemas.microsoft.com/office/powerpoint/2010/main" val="3003504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smtClean="0"/>
              <a:t/>
            </a:r>
            <a:br>
              <a:rPr lang="en-JM" dirty="0" smtClean="0"/>
            </a:br>
            <a:r>
              <a:rPr lang="en-US" sz="4900" b="1" cap="small" dirty="0"/>
              <a:t>Financing Challenges</a:t>
            </a:r>
            <a:r>
              <a:rPr lang="en-JM" sz="4900" b="1" cap="small" dirty="0"/>
              <a:t/>
            </a:r>
            <a:br>
              <a:rPr lang="en-JM" sz="4900" b="1" cap="small" dirty="0"/>
            </a:br>
            <a:endParaRPr lang="en-JM" sz="4900" b="1" cap="small" dirty="0"/>
          </a:p>
        </p:txBody>
      </p:sp>
      <p:sp>
        <p:nvSpPr>
          <p:cNvPr id="3" name="Content Placeholder 2"/>
          <p:cNvSpPr>
            <a:spLocks noGrp="1"/>
          </p:cNvSpPr>
          <p:nvPr>
            <p:ph idx="1"/>
          </p:nvPr>
        </p:nvSpPr>
        <p:spPr/>
        <p:txBody>
          <a:bodyPr>
            <a:normAutofit fontScale="92500" lnSpcReduction="20000"/>
          </a:bodyPr>
          <a:lstStyle/>
          <a:p>
            <a:pPr marL="0" indent="0" algn="just">
              <a:buNone/>
              <a:defRPr/>
            </a:pPr>
            <a:r>
              <a:rPr lang="en-US" dirty="0"/>
              <a:t>The number one challenge for SMEs is the lack of access to capital; because:</a:t>
            </a:r>
          </a:p>
          <a:p>
            <a:pPr marL="0" indent="0" algn="just">
              <a:buNone/>
              <a:defRPr/>
            </a:pPr>
            <a:endParaRPr lang="en-US" dirty="0"/>
          </a:p>
          <a:p>
            <a:pPr algn="just">
              <a:defRPr/>
            </a:pPr>
            <a:r>
              <a:rPr lang="en-US" dirty="0"/>
              <a:t>Funding gaps relate to firm size, risk, knowledge and flexibility</a:t>
            </a:r>
          </a:p>
          <a:p>
            <a:pPr algn="just">
              <a:defRPr/>
            </a:pPr>
            <a:endParaRPr lang="en-US" dirty="0"/>
          </a:p>
          <a:p>
            <a:pPr algn="just">
              <a:defRPr/>
            </a:pPr>
            <a:r>
              <a:rPr lang="en-US" dirty="0"/>
              <a:t>Borrowing requirements are small and usually do not appeal to financial institutions</a:t>
            </a:r>
          </a:p>
          <a:p>
            <a:pPr algn="just">
              <a:defRPr/>
            </a:pPr>
            <a:endParaRPr lang="en-US" dirty="0"/>
          </a:p>
          <a:p>
            <a:pPr algn="just">
              <a:defRPr/>
            </a:pPr>
            <a:r>
              <a:rPr lang="en-US" dirty="0"/>
              <a:t>Issues with </a:t>
            </a:r>
            <a:r>
              <a:rPr lang="en-US" dirty="0" err="1" smtClean="0"/>
              <a:t>collatorization</a:t>
            </a:r>
            <a:endParaRPr lang="en-US" dirty="0"/>
          </a:p>
          <a:p>
            <a:pPr marL="0" indent="0">
              <a:buNone/>
            </a:pPr>
            <a:endParaRPr lang="en-JM" dirty="0"/>
          </a:p>
        </p:txBody>
      </p:sp>
    </p:spTree>
    <p:extLst>
      <p:ext uri="{BB962C8B-B14F-4D97-AF65-F5344CB8AC3E}">
        <p14:creationId xmlns:p14="http://schemas.microsoft.com/office/powerpoint/2010/main" val="3510418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smtClean="0"/>
              <a:t/>
            </a:r>
            <a:br>
              <a:rPr lang="en-JM" dirty="0" smtClean="0"/>
            </a:br>
            <a:r>
              <a:rPr lang="en-US" sz="4900" b="1" cap="small" dirty="0" smtClean="0"/>
              <a:t>Personal Financing</a:t>
            </a:r>
            <a:r>
              <a:rPr lang="en-JM" sz="4900" b="1" cap="small" dirty="0"/>
              <a:t/>
            </a:r>
            <a:br>
              <a:rPr lang="en-JM" sz="4900" b="1" cap="small" dirty="0"/>
            </a:br>
            <a:endParaRPr lang="en-JM" sz="4900" b="1" cap="small" dirty="0"/>
          </a:p>
        </p:txBody>
      </p:sp>
      <p:sp>
        <p:nvSpPr>
          <p:cNvPr id="6" name="Content Placeholder 5"/>
          <p:cNvSpPr>
            <a:spLocks noGrp="1"/>
          </p:cNvSpPr>
          <p:nvPr>
            <p:ph idx="1"/>
          </p:nvPr>
        </p:nvSpPr>
        <p:spPr/>
        <p:txBody>
          <a:bodyPr>
            <a:normAutofit/>
          </a:bodyPr>
          <a:lstStyle/>
          <a:p>
            <a:r>
              <a:rPr lang="en-US" dirty="0" smtClean="0"/>
              <a:t>Increase your income</a:t>
            </a:r>
          </a:p>
          <a:p>
            <a:r>
              <a:rPr lang="en-US" dirty="0" smtClean="0"/>
              <a:t>Sell non-essential personal assets – Think high-value assets such as your second vehicle, property, recreation equipment, etc.</a:t>
            </a:r>
          </a:p>
          <a:p>
            <a:r>
              <a:rPr lang="en-US" dirty="0" smtClean="0"/>
              <a:t>Cut expenses – Both business and personal. Consider outsourcing or contract manufacturing.</a:t>
            </a:r>
          </a:p>
          <a:p>
            <a:r>
              <a:rPr lang="en-US" dirty="0" smtClean="0"/>
              <a:t>Savings</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437" y="4689475"/>
            <a:ext cx="2143125" cy="2143125"/>
          </a:xfrm>
          <a:prstGeom prst="rect">
            <a:avLst/>
          </a:prstGeom>
        </p:spPr>
      </p:pic>
    </p:spTree>
    <p:extLst>
      <p:ext uri="{BB962C8B-B14F-4D97-AF65-F5344CB8AC3E}">
        <p14:creationId xmlns:p14="http://schemas.microsoft.com/office/powerpoint/2010/main" val="3256203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smtClean="0"/>
              <a:t/>
            </a:r>
            <a:br>
              <a:rPr lang="en-JM" dirty="0" smtClean="0"/>
            </a:br>
            <a:r>
              <a:rPr lang="en-JM" sz="4900" b="1" cap="small" dirty="0" smtClean="0"/>
              <a:t>Revenue Based Financing</a:t>
            </a:r>
            <a:r>
              <a:rPr lang="en-JM" dirty="0"/>
              <a:t/>
            </a:r>
            <a:br>
              <a:rPr lang="en-JM" dirty="0"/>
            </a:br>
            <a:endParaRPr lang="en-JM"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814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9666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smtClean="0"/>
              <a:t/>
            </a:r>
            <a:br>
              <a:rPr lang="en-JM" dirty="0" smtClean="0"/>
            </a:br>
            <a:r>
              <a:rPr lang="en-US" sz="4900" b="1" cap="small" dirty="0" smtClean="0"/>
              <a:t>Credit Cards</a:t>
            </a:r>
            <a:r>
              <a:rPr lang="en-JM" sz="4900" b="1" cap="small" dirty="0"/>
              <a:t/>
            </a:r>
            <a:br>
              <a:rPr lang="en-JM" sz="4900" b="1" cap="small" dirty="0"/>
            </a:br>
            <a:endParaRPr lang="en-JM" sz="4900" b="1" cap="small" dirty="0"/>
          </a:p>
        </p:txBody>
      </p:sp>
      <p:sp>
        <p:nvSpPr>
          <p:cNvPr id="6" name="Content Placeholder 5"/>
          <p:cNvSpPr>
            <a:spLocks noGrp="1"/>
          </p:cNvSpPr>
          <p:nvPr>
            <p:ph idx="1"/>
          </p:nvPr>
        </p:nvSpPr>
        <p:spPr/>
        <p:txBody>
          <a:bodyPr/>
          <a:lstStyle/>
          <a:p>
            <a:r>
              <a:rPr lang="en-US" dirty="0" smtClean="0"/>
              <a:t>A number of companies provide credit cards designed for business use offering low to zero percent introductory rates</a:t>
            </a:r>
          </a:p>
          <a:p>
            <a:r>
              <a:rPr lang="en-US" dirty="0" smtClean="0"/>
              <a:t>Interest rates after this free or introductory period is often in the double digit however, so only those entrepreneurs with the discipline to manage this for of cash should consider it.</a:t>
            </a:r>
          </a:p>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1079" b="8083"/>
          <a:stretch/>
        </p:blipFill>
        <p:spPr>
          <a:xfrm>
            <a:off x="5410200" y="5181600"/>
            <a:ext cx="3276600" cy="1676400"/>
          </a:xfrm>
          <a:prstGeom prst="rect">
            <a:avLst/>
          </a:prstGeom>
        </p:spPr>
      </p:pic>
    </p:spTree>
    <p:extLst>
      <p:ext uri="{BB962C8B-B14F-4D97-AF65-F5344CB8AC3E}">
        <p14:creationId xmlns:p14="http://schemas.microsoft.com/office/powerpoint/2010/main" val="3873400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smtClean="0"/>
              <a:t/>
            </a:r>
            <a:br>
              <a:rPr lang="en-JM" dirty="0" smtClean="0"/>
            </a:br>
            <a:endParaRPr lang="en-JM" sz="4900" b="1" cap="small"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394" y="457200"/>
            <a:ext cx="4606211" cy="1828800"/>
          </a:xfrm>
          <a:prstGeom prst="rect">
            <a:avLst/>
          </a:prstGeom>
        </p:spPr>
      </p:pic>
      <p:sp>
        <p:nvSpPr>
          <p:cNvPr id="7" name="Double Wave 6"/>
          <p:cNvSpPr/>
          <p:nvPr/>
        </p:nvSpPr>
        <p:spPr>
          <a:xfrm>
            <a:off x="162896" y="3060700"/>
            <a:ext cx="3723303" cy="24384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029" sz="2400" b="1" dirty="0" smtClean="0"/>
              <a:t>An online platform that aids the access of finance via small amounts donated by a large number of people </a:t>
            </a:r>
            <a:endParaRPr lang="en-029" sz="2400" b="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72885503"/>
              </p:ext>
            </p:extLst>
          </p:nvPr>
        </p:nvGraphicFramePr>
        <p:xfrm>
          <a:off x="4191000" y="2590800"/>
          <a:ext cx="4495800" cy="3535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162897" y="6172200"/>
            <a:ext cx="8904903" cy="461665"/>
          </a:xfrm>
          <a:prstGeom prst="rect">
            <a:avLst/>
          </a:prstGeom>
          <a:noFill/>
        </p:spPr>
        <p:txBody>
          <a:bodyPr wrap="square" rtlCol="0">
            <a:spAutoFit/>
          </a:bodyPr>
          <a:lstStyle/>
          <a:p>
            <a:r>
              <a:rPr lang="en-029" sz="2400" dirty="0" smtClean="0"/>
              <a:t>www.kickstarter.com; </a:t>
            </a:r>
            <a:r>
              <a:rPr lang="en-029" sz="2400" dirty="0" smtClean="0">
                <a:hlinkClick r:id="rId9"/>
              </a:rPr>
              <a:t>www.indiegogo.com</a:t>
            </a:r>
            <a:r>
              <a:rPr lang="en-029" sz="2400" dirty="0" smtClean="0"/>
              <a:t>; www.rockethub.com</a:t>
            </a:r>
            <a:endParaRPr lang="en-029" sz="2400" dirty="0"/>
          </a:p>
        </p:txBody>
      </p:sp>
    </p:spTree>
    <p:extLst>
      <p:ext uri="{BB962C8B-B14F-4D97-AF65-F5344CB8AC3E}">
        <p14:creationId xmlns:p14="http://schemas.microsoft.com/office/powerpoint/2010/main" val="2727491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smtClean="0"/>
              <a:t/>
            </a:r>
            <a:br>
              <a:rPr lang="en-JM" dirty="0" smtClean="0"/>
            </a:br>
            <a:r>
              <a:rPr lang="en-US" sz="4900" b="1" cap="small" dirty="0" smtClean="0"/>
              <a:t>Competitions</a:t>
            </a:r>
            <a:r>
              <a:rPr lang="en-JM" sz="4900" b="1" cap="small" dirty="0"/>
              <a:t/>
            </a:r>
            <a:br>
              <a:rPr lang="en-JM" sz="4900" b="1" cap="small" dirty="0"/>
            </a:br>
            <a:endParaRPr lang="en-JM" sz="4900" b="1" cap="small" dirty="0"/>
          </a:p>
        </p:txBody>
      </p:sp>
      <p:sp>
        <p:nvSpPr>
          <p:cNvPr id="6" name="Content Placeholder 5"/>
          <p:cNvSpPr>
            <a:spLocks noGrp="1"/>
          </p:cNvSpPr>
          <p:nvPr>
            <p:ph idx="1"/>
          </p:nvPr>
        </p:nvSpPr>
        <p:spPr>
          <a:xfrm>
            <a:off x="4114800" y="1600200"/>
            <a:ext cx="4800600" cy="4783858"/>
          </a:xfrm>
        </p:spPr>
        <p:txBody>
          <a:bodyPr>
            <a:normAutofit lnSpcReduction="10000"/>
          </a:bodyPr>
          <a:lstStyle/>
          <a:p>
            <a:r>
              <a:rPr lang="en-US" dirty="0" smtClean="0"/>
              <a:t>Almost all business competitions have a cash prize</a:t>
            </a:r>
          </a:p>
          <a:p>
            <a:r>
              <a:rPr lang="en-US" dirty="0" smtClean="0"/>
              <a:t>However:</a:t>
            </a:r>
          </a:p>
          <a:p>
            <a:pPr>
              <a:buFont typeface="Wingdings" panose="05000000000000000000" pitchFamily="2" charset="2"/>
              <a:buChar char="Ø"/>
            </a:pPr>
            <a:r>
              <a:rPr lang="en-US" dirty="0" smtClean="0"/>
              <a:t>Many hours of time and preparation required</a:t>
            </a:r>
          </a:p>
          <a:p>
            <a:pPr>
              <a:buFont typeface="Wingdings" panose="05000000000000000000" pitchFamily="2" charset="2"/>
              <a:buChar char="Ø"/>
            </a:pPr>
            <a:r>
              <a:rPr lang="en-US" dirty="0" smtClean="0"/>
              <a:t>A good short term financial option, not a long term financing strategy</a:t>
            </a:r>
          </a:p>
          <a:p>
            <a:pPr indent="0">
              <a:buFont typeface="Wingdings" panose="05000000000000000000" pitchFamily="2" charset="2"/>
              <a:buChar char="Ø"/>
            </a:pPr>
            <a:endParaRPr lang="en-US" dirty="0" smtClean="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1316148"/>
            <a:ext cx="3365500" cy="252087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0" y="4038600"/>
            <a:ext cx="3086100" cy="2053659"/>
          </a:xfrm>
          <a:prstGeom prst="rect">
            <a:avLst/>
          </a:prstGeom>
        </p:spPr>
      </p:pic>
      <p:sp>
        <p:nvSpPr>
          <p:cNvPr id="7" name="TextBox 6"/>
          <p:cNvSpPr txBox="1"/>
          <p:nvPr/>
        </p:nvSpPr>
        <p:spPr>
          <a:xfrm>
            <a:off x="584200" y="6396335"/>
            <a:ext cx="8077200" cy="461665"/>
          </a:xfrm>
          <a:prstGeom prst="rect">
            <a:avLst/>
          </a:prstGeom>
          <a:noFill/>
        </p:spPr>
        <p:txBody>
          <a:bodyPr wrap="square" rtlCol="0">
            <a:spAutoFit/>
          </a:bodyPr>
          <a:lstStyle/>
          <a:p>
            <a:r>
              <a:rPr lang="en-029" sz="2400" dirty="0" smtClean="0">
                <a:solidFill>
                  <a:srgbClr val="C00000"/>
                </a:solidFill>
              </a:rPr>
              <a:t>Scotiabank Entrepreneurial Challenge; CEDA Breakpoint Series</a:t>
            </a:r>
            <a:endParaRPr lang="en-029" sz="2400" dirty="0">
              <a:solidFill>
                <a:srgbClr val="C00000"/>
              </a:solidFill>
            </a:endParaRPr>
          </a:p>
        </p:txBody>
      </p:sp>
    </p:spTree>
    <p:extLst>
      <p:ext uri="{BB962C8B-B14F-4D97-AF65-F5344CB8AC3E}">
        <p14:creationId xmlns:p14="http://schemas.microsoft.com/office/powerpoint/2010/main" val="2695255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JAMPRO_FlagDesignPresentationTemplateJuly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JAMPRO_FlagDesignPresentationTemplateJuly2011</Template>
  <TotalTime>3669</TotalTime>
  <Words>1313</Words>
  <Application>Microsoft Office PowerPoint</Application>
  <PresentationFormat>On-screen Show (4:3)</PresentationFormat>
  <Paragraphs>143</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JAMPRO_FlagDesignPresentationTemplateJuly2011</vt:lpstr>
      <vt:lpstr>2_Custom Design</vt:lpstr>
      <vt:lpstr>Export Financing: Alternative Options</vt:lpstr>
      <vt:lpstr>Agenda</vt:lpstr>
      <vt:lpstr>Introduction</vt:lpstr>
      <vt:lpstr> Financing Challenges </vt:lpstr>
      <vt:lpstr> Personal Financing </vt:lpstr>
      <vt:lpstr> Revenue Based Financing </vt:lpstr>
      <vt:lpstr> Credit Cards </vt:lpstr>
      <vt:lpstr> </vt:lpstr>
      <vt:lpstr> Competitions </vt:lpstr>
      <vt:lpstr> Grant Funding </vt:lpstr>
      <vt:lpstr>Award Programmes </vt:lpstr>
      <vt:lpstr> How about asking your customers to fund your business?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Stacy-Ann Holmes</dc:creator>
  <cp:lastModifiedBy>Natalie Wheatle</cp:lastModifiedBy>
  <cp:revision>230</cp:revision>
  <cp:lastPrinted>2014-10-09T12:49:50Z</cp:lastPrinted>
  <dcterms:created xsi:type="dcterms:W3CDTF">2011-07-13T14:27:26Z</dcterms:created>
  <dcterms:modified xsi:type="dcterms:W3CDTF">2014-10-09T12:57:35Z</dcterms:modified>
</cp:coreProperties>
</file>